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p:cViewPr>
        <p:scale>
          <a:sx n="97" d="100"/>
          <a:sy n="97"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175930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67453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362460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95571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91352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133881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10501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35151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232006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196574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AA808E-C301-4750-A05F-51517655F64D}" type="datetimeFigureOut">
              <a:rPr lang="en-GB" smtClean="0"/>
              <a:t>18/01/2022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38F548-FFBC-4599-8C98-F80E057A58A5}" type="slidenum">
              <a:rPr lang="en-GB" smtClean="0"/>
              <a:t>‹#›</a:t>
            </a:fld>
            <a:endParaRPr lang="en-GB" dirty="0"/>
          </a:p>
        </p:txBody>
      </p:sp>
    </p:spTree>
    <p:extLst>
      <p:ext uri="{BB962C8B-B14F-4D97-AF65-F5344CB8AC3E}">
        <p14:creationId xmlns:p14="http://schemas.microsoft.com/office/powerpoint/2010/main" val="220601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A808E-C301-4750-A05F-51517655F64D}" type="datetimeFigureOut">
              <a:rPr lang="en-GB" smtClean="0"/>
              <a:t>18/01/2022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F548-FFBC-4599-8C98-F80E057A58A5}" type="slidenum">
              <a:rPr lang="en-GB" smtClean="0"/>
              <a:t>‹#›</a:t>
            </a:fld>
            <a:endParaRPr lang="en-GB" dirty="0"/>
          </a:p>
        </p:txBody>
      </p:sp>
    </p:spTree>
    <p:extLst>
      <p:ext uri="{BB962C8B-B14F-4D97-AF65-F5344CB8AC3E}">
        <p14:creationId xmlns:p14="http://schemas.microsoft.com/office/powerpoint/2010/main" val="307618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17566"/>
            <a:ext cx="4757464" cy="1600438"/>
          </a:xfrm>
          <a:prstGeom prst="rect">
            <a:avLst/>
          </a:prstGeom>
          <a:noFill/>
        </p:spPr>
        <p:txBody>
          <a:bodyPr wrap="square" rtlCol="0">
            <a:spAutoFit/>
          </a:bodyPr>
          <a:lstStyle/>
          <a:p>
            <a:r>
              <a:rPr lang="en-GB" sz="1400" b="1" dirty="0" smtClean="0"/>
              <a:t>Spring Term 3 2021 Reception</a:t>
            </a:r>
          </a:p>
          <a:p>
            <a:endParaRPr lang="en-GB" sz="1400" dirty="0"/>
          </a:p>
          <a:p>
            <a:r>
              <a:rPr lang="en-GB" sz="1400" b="1" dirty="0" smtClean="0"/>
              <a:t>Connected Curriculum Theme: </a:t>
            </a:r>
            <a:r>
              <a:rPr lang="en-GB" sz="1400" dirty="0" smtClean="0"/>
              <a:t>Rights and Responsibilities </a:t>
            </a:r>
          </a:p>
          <a:p>
            <a:endParaRPr lang="en-GB" sz="1400" dirty="0"/>
          </a:p>
          <a:p>
            <a:r>
              <a:rPr lang="en-GB" sz="1400" b="1" dirty="0" smtClean="0"/>
              <a:t>EYFS link: </a:t>
            </a:r>
            <a:r>
              <a:rPr lang="en-GB" sz="1400" dirty="0" smtClean="0"/>
              <a:t>Understanding the world: past and present</a:t>
            </a:r>
          </a:p>
          <a:p>
            <a:r>
              <a:rPr lang="en-GB" sz="1400" dirty="0" smtClean="0"/>
              <a:t>‘Talk </a:t>
            </a:r>
            <a:r>
              <a:rPr lang="en-GB" sz="1400" dirty="0"/>
              <a:t>about the lives of the people around them and their roles in </a:t>
            </a:r>
            <a:r>
              <a:rPr lang="en-GB" sz="1400" dirty="0" smtClean="0"/>
              <a:t>society.’</a:t>
            </a:r>
          </a:p>
        </p:txBody>
      </p:sp>
      <p:sp>
        <p:nvSpPr>
          <p:cNvPr id="5" name="TextBox 4"/>
          <p:cNvSpPr txBox="1"/>
          <p:nvPr/>
        </p:nvSpPr>
        <p:spPr>
          <a:xfrm>
            <a:off x="4909865" y="124773"/>
            <a:ext cx="5442448" cy="1754326"/>
          </a:xfrm>
          <a:prstGeom prst="rect">
            <a:avLst/>
          </a:prstGeom>
          <a:noFill/>
        </p:spPr>
        <p:txBody>
          <a:bodyPr wrap="square" rtlCol="0">
            <a:spAutoFit/>
          </a:bodyPr>
          <a:lstStyle/>
          <a:p>
            <a:r>
              <a:rPr lang="en-GB" sz="1200" b="1" dirty="0" smtClean="0"/>
              <a:t>Brave Change-makers </a:t>
            </a:r>
            <a:r>
              <a:rPr lang="en-GB" sz="1200" b="1" dirty="0"/>
              <a:t>Outcome</a:t>
            </a:r>
            <a:r>
              <a:rPr lang="en-GB" sz="1200" b="1" dirty="0" smtClean="0"/>
              <a:t>:</a:t>
            </a:r>
          </a:p>
          <a:p>
            <a:r>
              <a:rPr lang="en-GB" sz="1200" dirty="0" smtClean="0"/>
              <a:t>Mini product: An interview with a police officer!</a:t>
            </a:r>
          </a:p>
          <a:p>
            <a:r>
              <a:rPr lang="en-GB" sz="1200" dirty="0" smtClean="0"/>
              <a:t>Maxi product: A piece of art which will contribute to our school art gallery. </a:t>
            </a:r>
          </a:p>
          <a:p>
            <a:endParaRPr lang="en-GB" sz="1200" dirty="0"/>
          </a:p>
          <a:p>
            <a:endParaRPr lang="en-GB" sz="1200" dirty="0" smtClean="0"/>
          </a:p>
          <a:p>
            <a:r>
              <a:rPr lang="en-GB" sz="1200" b="1" dirty="0" smtClean="0"/>
              <a:t>Our Big </a:t>
            </a:r>
            <a:r>
              <a:rPr lang="en-GB" sz="1200" b="1" dirty="0"/>
              <a:t>Q</a:t>
            </a:r>
            <a:r>
              <a:rPr lang="en-GB" sz="1200" b="1" dirty="0" smtClean="0"/>
              <a:t>uestion</a:t>
            </a:r>
            <a:r>
              <a:rPr lang="en-GB" sz="1200" dirty="0" smtClean="0"/>
              <a:t>: How do rules help us?</a:t>
            </a:r>
            <a:endParaRPr lang="en-GB" sz="1200" dirty="0"/>
          </a:p>
          <a:p>
            <a:r>
              <a:rPr lang="en-GB" sz="1200" b="1" dirty="0" smtClean="0"/>
              <a:t>Learning Questions: </a:t>
            </a:r>
            <a:r>
              <a:rPr lang="en-GB" sz="1200" dirty="0" smtClean="0"/>
              <a:t>Why do we need rules? </a:t>
            </a:r>
          </a:p>
          <a:p>
            <a:r>
              <a:rPr lang="en-GB" sz="1200" dirty="0" smtClean="0"/>
              <a:t>What rules do we have in school? </a:t>
            </a:r>
          </a:p>
          <a:p>
            <a:r>
              <a:rPr lang="en-GB" sz="1200" dirty="0" smtClean="0"/>
              <a:t>What rules do we have when crossing the road?</a:t>
            </a:r>
          </a:p>
        </p:txBody>
      </p:sp>
      <p:graphicFrame>
        <p:nvGraphicFramePr>
          <p:cNvPr id="9" name="Table 8"/>
          <p:cNvGraphicFramePr>
            <a:graphicFrameLocks noGrp="1"/>
          </p:cNvGraphicFramePr>
          <p:nvPr>
            <p:extLst>
              <p:ext uri="{D42A27DB-BD31-4B8C-83A1-F6EECF244321}">
                <p14:modId xmlns:p14="http://schemas.microsoft.com/office/powerpoint/2010/main" val="3512705021"/>
              </p:ext>
            </p:extLst>
          </p:nvPr>
        </p:nvGraphicFramePr>
        <p:xfrm>
          <a:off x="6400801" y="1893224"/>
          <a:ext cx="5564778" cy="4117082"/>
        </p:xfrm>
        <a:graphic>
          <a:graphicData uri="http://schemas.openxmlformats.org/drawingml/2006/table">
            <a:tbl>
              <a:tblPr firstRow="1" bandRow="1">
                <a:tableStyleId>{5C22544A-7EE6-4342-B048-85BDC9FD1C3A}</a:tableStyleId>
              </a:tblPr>
              <a:tblGrid>
                <a:gridCol w="975359">
                  <a:extLst>
                    <a:ext uri="{9D8B030D-6E8A-4147-A177-3AD203B41FA5}">
                      <a16:colId xmlns:a16="http://schemas.microsoft.com/office/drawing/2014/main" val="3450411787"/>
                    </a:ext>
                  </a:extLst>
                </a:gridCol>
                <a:gridCol w="1652697">
                  <a:extLst>
                    <a:ext uri="{9D8B030D-6E8A-4147-A177-3AD203B41FA5}">
                      <a16:colId xmlns:a16="http://schemas.microsoft.com/office/drawing/2014/main" val="1497667853"/>
                    </a:ext>
                  </a:extLst>
                </a:gridCol>
                <a:gridCol w="1118033">
                  <a:extLst>
                    <a:ext uri="{9D8B030D-6E8A-4147-A177-3AD203B41FA5}">
                      <a16:colId xmlns:a16="http://schemas.microsoft.com/office/drawing/2014/main" val="983102770"/>
                    </a:ext>
                  </a:extLst>
                </a:gridCol>
                <a:gridCol w="1818689">
                  <a:extLst>
                    <a:ext uri="{9D8B030D-6E8A-4147-A177-3AD203B41FA5}">
                      <a16:colId xmlns:a16="http://schemas.microsoft.com/office/drawing/2014/main" val="462923952"/>
                    </a:ext>
                  </a:extLst>
                </a:gridCol>
              </a:tblGrid>
              <a:tr h="292289">
                <a:tc gridSpan="4">
                  <a:txBody>
                    <a:bodyPr/>
                    <a:lstStyle/>
                    <a:p>
                      <a:r>
                        <a:rPr lang="en-GB" sz="1400" b="1" dirty="0" smtClean="0">
                          <a:solidFill>
                            <a:schemeClr val="tx1"/>
                          </a:solidFill>
                        </a:rPr>
                        <a:t>Vocabulary Dozen</a:t>
                      </a:r>
                      <a:endParaRPr lang="en-GB" sz="1400" b="1" dirty="0">
                        <a:solidFill>
                          <a:schemeClr val="tx1"/>
                        </a:solidFill>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518771877"/>
                  </a:ext>
                </a:extLst>
              </a:tr>
              <a:tr h="553802">
                <a:tc>
                  <a:txBody>
                    <a:bodyPr/>
                    <a:lstStyle/>
                    <a:p>
                      <a:pPr algn="ctr"/>
                      <a:endParaRPr lang="en-GB" sz="1200" dirty="0"/>
                    </a:p>
                  </a:txBody>
                  <a:tcPr/>
                </a:tc>
                <a:tc>
                  <a:txBody>
                    <a:bodyPr/>
                    <a:lstStyle/>
                    <a:p>
                      <a:pPr algn="ctr"/>
                      <a:endParaRPr lang="en-GB" sz="12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9060131"/>
                  </a:ext>
                </a:extLst>
              </a:tr>
              <a:tr h="613806">
                <a:tc>
                  <a:txBody>
                    <a:bodyPr/>
                    <a:lstStyle/>
                    <a:p>
                      <a:pPr algn="ctr"/>
                      <a:endParaRPr lang="en-GB" sz="1200"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43474987"/>
                  </a:ext>
                </a:extLst>
              </a:tr>
              <a:tr h="613806">
                <a:tc>
                  <a:txBody>
                    <a:bodyPr/>
                    <a:lstStyle/>
                    <a:p>
                      <a:pPr algn="ctr"/>
                      <a:endParaRPr lang="en-GB" sz="1200"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15659481"/>
                  </a:ext>
                </a:extLst>
              </a:tr>
              <a:tr h="594950">
                <a:tc>
                  <a:txBody>
                    <a:bodyPr/>
                    <a:lstStyle/>
                    <a:p>
                      <a:pPr algn="ctr"/>
                      <a:endParaRPr lang="en-GB" sz="1200"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44668845"/>
                  </a:ext>
                </a:extLst>
              </a:tr>
              <a:tr h="766285">
                <a:tc>
                  <a:txBody>
                    <a:bodyPr/>
                    <a:lstStyle/>
                    <a:p>
                      <a:pPr algn="ctr"/>
                      <a:endParaRPr lang="en-GB" sz="1200"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70349444"/>
                  </a:ext>
                </a:extLst>
              </a:tr>
              <a:tr h="669633">
                <a:tc>
                  <a:txBody>
                    <a:bodyPr/>
                    <a:lstStyle/>
                    <a:p>
                      <a:pPr algn="ctr"/>
                      <a:endParaRPr lang="en-GB" sz="1200"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375222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74943681"/>
              </p:ext>
            </p:extLst>
          </p:nvPr>
        </p:nvGraphicFramePr>
        <p:xfrm>
          <a:off x="152402" y="1898551"/>
          <a:ext cx="6170022" cy="4807954"/>
        </p:xfrm>
        <a:graphic>
          <a:graphicData uri="http://schemas.openxmlformats.org/drawingml/2006/table">
            <a:tbl>
              <a:tblPr firstRow="1" bandRow="1">
                <a:tableStyleId>{5C22544A-7EE6-4342-B048-85BDC9FD1C3A}</a:tableStyleId>
              </a:tblPr>
              <a:tblGrid>
                <a:gridCol w="3557449">
                  <a:extLst>
                    <a:ext uri="{9D8B030D-6E8A-4147-A177-3AD203B41FA5}">
                      <a16:colId xmlns:a16="http://schemas.microsoft.com/office/drawing/2014/main" val="619007484"/>
                    </a:ext>
                  </a:extLst>
                </a:gridCol>
                <a:gridCol w="2612573">
                  <a:extLst>
                    <a:ext uri="{9D8B030D-6E8A-4147-A177-3AD203B41FA5}">
                      <a16:colId xmlns:a16="http://schemas.microsoft.com/office/drawing/2014/main" val="560217468"/>
                    </a:ext>
                  </a:extLst>
                </a:gridCol>
              </a:tblGrid>
              <a:tr h="292393">
                <a:tc>
                  <a:txBody>
                    <a:bodyPr/>
                    <a:lstStyle/>
                    <a:p>
                      <a:r>
                        <a:rPr lang="en-GB" sz="1400" b="1" dirty="0" smtClean="0">
                          <a:solidFill>
                            <a:schemeClr val="tx1"/>
                          </a:solidFill>
                        </a:rPr>
                        <a:t>Some</a:t>
                      </a:r>
                      <a:r>
                        <a:rPr lang="en-GB" sz="1400" b="1" baseline="0" dirty="0" smtClean="0">
                          <a:solidFill>
                            <a:schemeClr val="tx1"/>
                          </a:solidFill>
                        </a:rPr>
                        <a:t> F</a:t>
                      </a:r>
                      <a:r>
                        <a:rPr lang="en-GB" sz="1400" b="1" dirty="0" smtClean="0">
                          <a:solidFill>
                            <a:schemeClr val="tx1"/>
                          </a:solidFill>
                        </a:rPr>
                        <a:t>acts (Knowledge &amp; Understanding)</a:t>
                      </a:r>
                      <a:endParaRPr lang="en-GB" sz="1400" b="1" dirty="0">
                        <a:solidFill>
                          <a:schemeClr val="tx1"/>
                        </a:solidFill>
                      </a:endParaRPr>
                    </a:p>
                  </a:txBody>
                  <a:tcPr/>
                </a:tc>
                <a:tc>
                  <a:txBody>
                    <a:bodyPr/>
                    <a:lstStyle/>
                    <a:p>
                      <a:r>
                        <a:rPr lang="en-GB" sz="1400" b="1" dirty="0" smtClean="0">
                          <a:solidFill>
                            <a:schemeClr val="tx1"/>
                          </a:solidFill>
                        </a:rPr>
                        <a:t>Skills</a:t>
                      </a:r>
                      <a:endParaRPr lang="en-GB" sz="1400" b="1" dirty="0">
                        <a:solidFill>
                          <a:schemeClr val="tx1"/>
                        </a:solidFill>
                      </a:endParaRPr>
                    </a:p>
                  </a:txBody>
                  <a:tcPr/>
                </a:tc>
                <a:extLst>
                  <a:ext uri="{0D108BD9-81ED-4DB2-BD59-A6C34878D82A}">
                    <a16:rowId xmlns:a16="http://schemas.microsoft.com/office/drawing/2014/main" val="3899967018"/>
                  </a:ext>
                </a:extLst>
              </a:tr>
              <a:tr h="4503154">
                <a:tc>
                  <a:txBody>
                    <a:bodyPr/>
                    <a:lstStyle/>
                    <a:p>
                      <a:pPr lvl="0"/>
                      <a:r>
                        <a:rPr lang="en-GB" sz="1200" b="0" i="0" kern="1200" dirty="0" smtClean="0">
                          <a:solidFill>
                            <a:schemeClr val="dk1"/>
                          </a:solidFill>
                          <a:effectLst/>
                          <a:latin typeface="+mn-lt"/>
                          <a:ea typeface="+mn-ea"/>
                          <a:cs typeface="+mn-cs"/>
                        </a:rPr>
                        <a:t>Rules are special instructions that</a:t>
                      </a:r>
                      <a:r>
                        <a:rPr lang="en-GB" sz="1200" b="0" i="0" kern="1200" baseline="0" dirty="0" smtClean="0">
                          <a:solidFill>
                            <a:schemeClr val="dk1"/>
                          </a:solidFill>
                          <a:effectLst/>
                          <a:latin typeface="+mn-lt"/>
                          <a:ea typeface="+mn-ea"/>
                          <a:cs typeface="+mn-cs"/>
                        </a:rPr>
                        <a:t> we all try to follow. They help us learn how to do things safely and help to make sure everyone in the class can learn and play happily. </a:t>
                      </a:r>
                    </a:p>
                    <a:p>
                      <a:pPr lvl="0"/>
                      <a:endParaRPr lang="en-GB" sz="1200" b="0" i="0" kern="1200" baseline="0" dirty="0" smtClean="0">
                        <a:solidFill>
                          <a:schemeClr val="dk1"/>
                        </a:solidFill>
                        <a:effectLst/>
                        <a:latin typeface="+mn-lt"/>
                        <a:ea typeface="+mn-ea"/>
                        <a:cs typeface="+mn-cs"/>
                      </a:endParaRPr>
                    </a:p>
                    <a:p>
                      <a:pPr lvl="0"/>
                      <a:r>
                        <a:rPr lang="en-GB" sz="1200" b="0" i="0" kern="1200" baseline="0" dirty="0" smtClean="0">
                          <a:solidFill>
                            <a:schemeClr val="dk1"/>
                          </a:solidFill>
                          <a:effectLst/>
                          <a:latin typeface="+mn-lt"/>
                          <a:ea typeface="+mn-ea"/>
                          <a:cs typeface="+mn-cs"/>
                        </a:rPr>
                        <a:t>We have rules in school because there are lot of people here and we need to make sure that we are being kind to each other. </a:t>
                      </a:r>
                    </a:p>
                    <a:p>
                      <a:pPr lvl="0"/>
                      <a:endParaRPr lang="en-GB" sz="1200" b="0" i="0" kern="1200" baseline="0" dirty="0" smtClean="0">
                        <a:solidFill>
                          <a:schemeClr val="dk1"/>
                        </a:solidFill>
                        <a:effectLst/>
                        <a:latin typeface="+mn-lt"/>
                        <a:ea typeface="+mn-ea"/>
                        <a:cs typeface="+mn-cs"/>
                      </a:endParaRPr>
                    </a:p>
                    <a:p>
                      <a:pPr lvl="0"/>
                      <a:r>
                        <a:rPr lang="en-GB" sz="1200" b="0" i="0" kern="1200" dirty="0" smtClean="0">
                          <a:solidFill>
                            <a:schemeClr val="dk1"/>
                          </a:solidFill>
                          <a:effectLst/>
                          <a:latin typeface="+mn-lt"/>
                          <a:ea typeface="+mn-ea"/>
                          <a:cs typeface="+mn-cs"/>
                        </a:rPr>
                        <a:t>We have rules</a:t>
                      </a:r>
                      <a:r>
                        <a:rPr lang="en-GB" sz="1200" b="0" i="0" kern="1200" baseline="0" dirty="0" smtClean="0">
                          <a:solidFill>
                            <a:schemeClr val="dk1"/>
                          </a:solidFill>
                          <a:effectLst/>
                          <a:latin typeface="+mn-lt"/>
                          <a:ea typeface="+mn-ea"/>
                          <a:cs typeface="+mn-cs"/>
                        </a:rPr>
                        <a:t> in school to make sure that we are all involved, included and having a good time while we are learning. </a:t>
                      </a:r>
                      <a:endParaRPr lang="en-GB" sz="1200" b="0" i="0" kern="1200" dirty="0" smtClean="0">
                        <a:solidFill>
                          <a:schemeClr val="dk1"/>
                        </a:solidFill>
                        <a:effectLst/>
                        <a:latin typeface="+mn-lt"/>
                        <a:ea typeface="+mn-ea"/>
                        <a:cs typeface="+mn-cs"/>
                      </a:endParaRPr>
                    </a:p>
                    <a:p>
                      <a:pPr lvl="0"/>
                      <a:endParaRPr lang="en-GB" sz="1200" b="0" i="0" kern="1200" dirty="0" smtClean="0">
                        <a:solidFill>
                          <a:schemeClr val="dk1"/>
                        </a:solidFill>
                        <a:effectLst/>
                        <a:latin typeface="+mn-lt"/>
                        <a:ea typeface="+mn-ea"/>
                        <a:cs typeface="+mn-cs"/>
                      </a:endParaRPr>
                    </a:p>
                    <a:p>
                      <a:pPr lvl="0"/>
                      <a:r>
                        <a:rPr lang="en-GB" sz="1200" b="0" i="0" kern="1200" dirty="0" smtClean="0">
                          <a:solidFill>
                            <a:schemeClr val="dk1"/>
                          </a:solidFill>
                          <a:effectLst/>
                          <a:latin typeface="+mn-lt"/>
                          <a:ea typeface="+mn-ea"/>
                          <a:cs typeface="+mn-cs"/>
                        </a:rPr>
                        <a:t>Rules can be</a:t>
                      </a:r>
                      <a:r>
                        <a:rPr lang="en-GB" sz="1200" b="0" i="0" kern="1200" baseline="0" dirty="0" smtClean="0">
                          <a:solidFill>
                            <a:schemeClr val="dk1"/>
                          </a:solidFill>
                          <a:effectLst/>
                          <a:latin typeface="+mn-lt"/>
                          <a:ea typeface="+mn-ea"/>
                          <a:cs typeface="+mn-cs"/>
                        </a:rPr>
                        <a:t> for anyone. Adults at work have to follow rules too. They make sure they can do their job properly and that they are kept safe. </a:t>
                      </a:r>
                      <a:endParaRPr lang="en-GB" sz="1200" b="0" i="0" kern="1200" dirty="0" smtClean="0">
                        <a:solidFill>
                          <a:schemeClr val="dk1"/>
                        </a:solidFill>
                        <a:effectLst/>
                        <a:latin typeface="+mn-lt"/>
                        <a:ea typeface="+mn-ea"/>
                        <a:cs typeface="+mn-cs"/>
                      </a:endParaRPr>
                    </a:p>
                    <a:p>
                      <a:pPr lvl="0"/>
                      <a:endParaRPr lang="en-GB" sz="1200" b="0" i="0" kern="1200" dirty="0" smtClean="0">
                        <a:solidFill>
                          <a:schemeClr val="dk1"/>
                        </a:solidFill>
                        <a:effectLst/>
                        <a:latin typeface="+mn-lt"/>
                        <a:ea typeface="+mn-ea"/>
                        <a:cs typeface="+mn-cs"/>
                      </a:endParaRPr>
                    </a:p>
                    <a:p>
                      <a:pPr lvl="0"/>
                      <a:endParaRPr lang="en-GB" sz="1200" b="0" i="0" kern="1200" dirty="0" smtClean="0">
                        <a:solidFill>
                          <a:schemeClr val="dk1"/>
                        </a:solidFill>
                        <a:effectLst/>
                        <a:latin typeface="+mn-lt"/>
                        <a:ea typeface="+mn-ea"/>
                        <a:cs typeface="+mn-cs"/>
                      </a:endParaRPr>
                    </a:p>
                    <a:p>
                      <a:pPr lvl="0"/>
                      <a:endParaRPr lang="en-GB" sz="1200" b="0" i="0" kern="1200" dirty="0" smtClean="0">
                        <a:solidFill>
                          <a:schemeClr val="dk1"/>
                        </a:solidFill>
                        <a:effectLst/>
                        <a:latin typeface="+mn-lt"/>
                        <a:ea typeface="+mn-ea"/>
                        <a:cs typeface="+mn-cs"/>
                      </a:endParaRPr>
                    </a:p>
                    <a:p>
                      <a:pPr lvl="0"/>
                      <a:endParaRPr lang="en-GB" sz="1200" b="0" i="0" kern="1200" dirty="0" smtClean="0">
                        <a:solidFill>
                          <a:schemeClr val="dk1"/>
                        </a:solidFill>
                        <a:effectLst/>
                        <a:latin typeface="+mn-lt"/>
                        <a:ea typeface="+mn-ea"/>
                        <a:cs typeface="+mn-cs"/>
                      </a:endParaRPr>
                    </a:p>
                    <a:p>
                      <a:pPr lvl="0"/>
                      <a:endParaRPr lang="en-GB" sz="1200" b="0" i="0" kern="1200" dirty="0" smtClean="0">
                        <a:solidFill>
                          <a:schemeClr val="dk1"/>
                        </a:solidFill>
                        <a:effectLst/>
                        <a:latin typeface="+mn-lt"/>
                        <a:ea typeface="+mn-ea"/>
                        <a:cs typeface="+mn-cs"/>
                      </a:endParaRPr>
                    </a:p>
                    <a:p>
                      <a:pPr lvl="0"/>
                      <a:endParaRPr lang="en-GB" sz="1200" b="0" i="0" kern="1200" dirty="0" smtClean="0">
                        <a:solidFill>
                          <a:schemeClr val="dk1"/>
                        </a:solidFill>
                        <a:effectLst/>
                        <a:latin typeface="+mn-lt"/>
                        <a:ea typeface="+mn-ea"/>
                        <a:cs typeface="+mn-cs"/>
                      </a:endParaRPr>
                    </a:p>
                    <a:p>
                      <a:pPr lvl="0"/>
                      <a:endParaRPr lang="en-GB" sz="1200" b="0" i="0" kern="1200" dirty="0" smtClean="0">
                        <a:solidFill>
                          <a:schemeClr val="dk1"/>
                        </a:solidFill>
                        <a:effectLst/>
                        <a:latin typeface="+mn-lt"/>
                        <a:ea typeface="+mn-ea"/>
                        <a:cs typeface="+mn-cs"/>
                      </a:endParaRPr>
                    </a:p>
                  </a:txBody>
                  <a:tcPr/>
                </a:tc>
                <a:tc>
                  <a:txBody>
                    <a:bodyPr/>
                    <a:lstStyle/>
                    <a:p>
                      <a:r>
                        <a:rPr lang="en-GB" sz="1200" b="1" kern="1200" dirty="0" smtClean="0">
                          <a:solidFill>
                            <a:schemeClr val="dk1"/>
                          </a:solidFill>
                          <a:effectLst/>
                          <a:latin typeface="+mn-lt"/>
                          <a:ea typeface="+mn-ea"/>
                          <a:cs typeface="+mn-cs"/>
                        </a:rPr>
                        <a:t>Cooperation and Conflict resolution </a:t>
                      </a:r>
                      <a:r>
                        <a:rPr lang="en-GB" sz="1200" kern="1200" dirty="0" smtClean="0">
                          <a:solidFill>
                            <a:schemeClr val="dk1"/>
                          </a:solidFill>
                          <a:effectLst/>
                          <a:latin typeface="+mn-lt"/>
                          <a:ea typeface="+mn-ea"/>
                          <a:cs typeface="+mn-cs"/>
                        </a:rPr>
                        <a:t>- Children will participate in group activities, take turns,</a:t>
                      </a:r>
                      <a:r>
                        <a:rPr lang="en-GB" sz="1200" kern="1200" baseline="0" dirty="0" smtClean="0">
                          <a:solidFill>
                            <a:schemeClr val="dk1"/>
                          </a:solidFill>
                          <a:effectLst/>
                          <a:latin typeface="+mn-lt"/>
                          <a:ea typeface="+mn-ea"/>
                          <a:cs typeface="+mn-cs"/>
                        </a:rPr>
                        <a:t> </a:t>
                      </a:r>
                      <a:r>
                        <a:rPr lang="en-GB" sz="1200" kern="1200" dirty="0" smtClean="0">
                          <a:solidFill>
                            <a:schemeClr val="dk1"/>
                          </a:solidFill>
                          <a:effectLst/>
                          <a:latin typeface="+mn-lt"/>
                          <a:ea typeface="+mn-ea"/>
                          <a:cs typeface="+mn-cs"/>
                        </a:rPr>
                        <a:t>share and manage disputes peacefully. </a:t>
                      </a: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       </a:t>
                      </a: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r>
                        <a:rPr lang="en-GB" sz="1200" b="1" kern="1200" dirty="0" smtClean="0">
                          <a:solidFill>
                            <a:schemeClr val="dk1"/>
                          </a:solidFill>
                          <a:effectLst/>
                          <a:latin typeface="+mn-lt"/>
                          <a:ea typeface="+mn-ea"/>
                          <a:cs typeface="+mn-cs"/>
                        </a:rPr>
                        <a:t>Making decisions </a:t>
                      </a:r>
                      <a:r>
                        <a:rPr lang="en-GB" sz="1200" kern="1200" dirty="0" smtClean="0">
                          <a:solidFill>
                            <a:schemeClr val="dk1"/>
                          </a:solidFill>
                          <a:effectLst/>
                          <a:latin typeface="+mn-lt"/>
                          <a:ea typeface="+mn-ea"/>
                          <a:cs typeface="+mn-cs"/>
                        </a:rPr>
                        <a:t>– Children will be able to support others in a group.</a:t>
                      </a: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100" kern="1200" dirty="0" smtClean="0">
                        <a:solidFill>
                          <a:schemeClr val="dk1"/>
                        </a:solidFill>
                        <a:effectLst/>
                        <a:latin typeface="+mn-lt"/>
                        <a:ea typeface="+mn-ea"/>
                        <a:cs typeface="+mn-cs"/>
                      </a:endParaRPr>
                    </a:p>
                    <a:p>
                      <a:endParaRPr lang="en-GB"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 </a:t>
                      </a:r>
                      <a:endParaRPr lang="en-GB" sz="1100" dirty="0"/>
                    </a:p>
                  </a:txBody>
                  <a:tcPr/>
                </a:tc>
                <a:extLst>
                  <a:ext uri="{0D108BD9-81ED-4DB2-BD59-A6C34878D82A}">
                    <a16:rowId xmlns:a16="http://schemas.microsoft.com/office/drawing/2014/main" val="1211957674"/>
                  </a:ext>
                </a:extLst>
              </a:tr>
            </a:tbl>
          </a:graphicData>
        </a:graphic>
      </p:graphicFrame>
      <p:pic>
        <p:nvPicPr>
          <p:cNvPr id="10" name="Picture 9"/>
          <p:cNvPicPr/>
          <p:nvPr/>
        </p:nvPicPr>
        <p:blipFill>
          <a:blip r:embed="rId2"/>
          <a:stretch>
            <a:fillRect/>
          </a:stretch>
        </p:blipFill>
        <p:spPr>
          <a:xfrm>
            <a:off x="9992270" y="117566"/>
            <a:ext cx="1973308" cy="1609729"/>
          </a:xfrm>
          <a:prstGeom prst="rect">
            <a:avLst/>
          </a:prstGeom>
        </p:spPr>
      </p:pic>
      <p:pic>
        <p:nvPicPr>
          <p:cNvPr id="6" name="Picture 5"/>
          <p:cNvPicPr>
            <a:picLocks noChangeAspect="1"/>
          </p:cNvPicPr>
          <p:nvPr/>
        </p:nvPicPr>
        <p:blipFill>
          <a:blip r:embed="rId3"/>
          <a:stretch>
            <a:fillRect/>
          </a:stretch>
        </p:blipFill>
        <p:spPr>
          <a:xfrm>
            <a:off x="1013337" y="5276234"/>
            <a:ext cx="1892095" cy="1261397"/>
          </a:xfrm>
          <a:prstGeom prst="rect">
            <a:avLst/>
          </a:prstGeom>
        </p:spPr>
      </p:pic>
      <p:sp>
        <p:nvSpPr>
          <p:cNvPr id="8" name="TextBox 7"/>
          <p:cNvSpPr txBox="1"/>
          <p:nvPr/>
        </p:nvSpPr>
        <p:spPr>
          <a:xfrm>
            <a:off x="6505812" y="2361461"/>
            <a:ext cx="5459766" cy="369332"/>
          </a:xfrm>
          <a:prstGeom prst="rect">
            <a:avLst/>
          </a:prstGeom>
          <a:noFill/>
        </p:spPr>
        <p:txBody>
          <a:bodyPr wrap="square" rtlCol="0">
            <a:spAutoFit/>
          </a:bodyPr>
          <a:lstStyle/>
          <a:p>
            <a:r>
              <a:rPr lang="en-GB" dirty="0" smtClean="0"/>
              <a:t>Please see Dojo fortnightly for our updated vocabulary </a:t>
            </a:r>
            <a:endParaRPr lang="en-GB" dirty="0"/>
          </a:p>
        </p:txBody>
      </p:sp>
      <p:pic>
        <p:nvPicPr>
          <p:cNvPr id="12" name="Picture 11"/>
          <p:cNvPicPr>
            <a:picLocks noChangeAspect="1"/>
          </p:cNvPicPr>
          <p:nvPr/>
        </p:nvPicPr>
        <p:blipFill rotWithShape="1">
          <a:blip r:embed="rId4"/>
          <a:srcRect l="17184" b="15336"/>
          <a:stretch/>
        </p:blipFill>
        <p:spPr>
          <a:xfrm>
            <a:off x="4482103" y="4636599"/>
            <a:ext cx="895928" cy="911946"/>
          </a:xfrm>
          <a:prstGeom prst="rect">
            <a:avLst/>
          </a:prstGeom>
        </p:spPr>
      </p:pic>
      <p:pic>
        <p:nvPicPr>
          <p:cNvPr id="13" name="Picture 12"/>
          <p:cNvPicPr>
            <a:picLocks noChangeAspect="1"/>
          </p:cNvPicPr>
          <p:nvPr/>
        </p:nvPicPr>
        <p:blipFill rotWithShape="1">
          <a:blip r:embed="rId5"/>
          <a:srcRect b="30931"/>
          <a:stretch/>
        </p:blipFill>
        <p:spPr>
          <a:xfrm>
            <a:off x="4434574" y="2982298"/>
            <a:ext cx="1050169" cy="761200"/>
          </a:xfrm>
          <a:prstGeom prst="rect">
            <a:avLst/>
          </a:prstGeom>
        </p:spPr>
      </p:pic>
    </p:spTree>
    <p:extLst>
      <p:ext uri="{BB962C8B-B14F-4D97-AF65-F5344CB8AC3E}">
        <p14:creationId xmlns:p14="http://schemas.microsoft.com/office/powerpoint/2010/main" val="4087406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050894"/>
              </p:ext>
            </p:extLst>
          </p:nvPr>
        </p:nvGraphicFramePr>
        <p:xfrm>
          <a:off x="182962" y="0"/>
          <a:ext cx="11800114" cy="7580759"/>
        </p:xfrm>
        <a:graphic>
          <a:graphicData uri="http://schemas.openxmlformats.org/drawingml/2006/table">
            <a:tbl>
              <a:tblPr firstRow="1" bandRow="1">
                <a:tableStyleId>{5C22544A-7EE6-4342-B048-85BDC9FD1C3A}</a:tableStyleId>
              </a:tblPr>
              <a:tblGrid>
                <a:gridCol w="1602705">
                  <a:extLst>
                    <a:ext uri="{9D8B030D-6E8A-4147-A177-3AD203B41FA5}">
                      <a16:colId xmlns:a16="http://schemas.microsoft.com/office/drawing/2014/main" val="1570321957"/>
                    </a:ext>
                  </a:extLst>
                </a:gridCol>
                <a:gridCol w="10197409">
                  <a:extLst>
                    <a:ext uri="{9D8B030D-6E8A-4147-A177-3AD203B41FA5}">
                      <a16:colId xmlns:a16="http://schemas.microsoft.com/office/drawing/2014/main" val="4061377099"/>
                    </a:ext>
                  </a:extLst>
                </a:gridCol>
              </a:tblGrid>
              <a:tr h="370352">
                <a:tc>
                  <a:txBody>
                    <a:bodyPr/>
                    <a:lstStyle/>
                    <a:p>
                      <a:pPr algn="ctr"/>
                      <a:r>
                        <a:rPr lang="en-GB" sz="1600" dirty="0" smtClean="0"/>
                        <a:t>Subject</a:t>
                      </a:r>
                      <a:endParaRPr lang="en-GB" sz="1600" dirty="0"/>
                    </a:p>
                  </a:txBody>
                  <a:tcPr/>
                </a:tc>
                <a:tc>
                  <a:txBody>
                    <a:bodyPr/>
                    <a:lstStyle/>
                    <a:p>
                      <a:pPr algn="ctr"/>
                      <a:r>
                        <a:rPr lang="en-GB" sz="1600" dirty="0" smtClean="0"/>
                        <a:t>Term 2 Learning</a:t>
                      </a:r>
                      <a:endParaRPr lang="en-GB" sz="1600" dirty="0"/>
                    </a:p>
                  </a:txBody>
                  <a:tcPr/>
                </a:tc>
                <a:extLst>
                  <a:ext uri="{0D108BD9-81ED-4DB2-BD59-A6C34878D82A}">
                    <a16:rowId xmlns:a16="http://schemas.microsoft.com/office/drawing/2014/main" val="2767687984"/>
                  </a:ext>
                </a:extLst>
              </a:tr>
              <a:tr h="908032">
                <a:tc>
                  <a:txBody>
                    <a:bodyPr/>
                    <a:lstStyle/>
                    <a:p>
                      <a:r>
                        <a:rPr lang="en-GB" sz="1200" dirty="0" smtClean="0"/>
                        <a:t>Drawing Club</a:t>
                      </a:r>
                      <a:r>
                        <a:rPr lang="en-GB" sz="1200" baseline="0" dirty="0" smtClean="0"/>
                        <a:t> texts</a:t>
                      </a:r>
                      <a:endParaRPr lang="en-GB" sz="1200" dirty="0"/>
                    </a:p>
                  </a:txBody>
                  <a:tcPr/>
                </a:tc>
                <a:tc>
                  <a:txBody>
                    <a:bodyPr/>
                    <a:lstStyle/>
                    <a:p>
                      <a:endParaRPr lang="en-GB" sz="1200" dirty="0" smtClean="0"/>
                    </a:p>
                    <a:p>
                      <a:r>
                        <a:rPr lang="en-GB" sz="1200" dirty="0" smtClean="0"/>
                        <a:t>W1/</a:t>
                      </a:r>
                      <a:r>
                        <a:rPr lang="en-GB" sz="1200" baseline="0" dirty="0" smtClean="0"/>
                        <a:t> </a:t>
                      </a:r>
                      <a:r>
                        <a:rPr lang="en-GB" sz="1200" baseline="0" dirty="0" smtClean="0"/>
                        <a:t>2/3</a:t>
                      </a:r>
                      <a:r>
                        <a:rPr lang="en-GB" sz="1200" dirty="0" smtClean="0"/>
                        <a:t>                                                    </a:t>
                      </a:r>
                      <a:r>
                        <a:rPr lang="en-GB" sz="1200" baseline="0" dirty="0" smtClean="0"/>
                        <a:t>                                              W4/W5                                                                          W6/W7</a:t>
                      </a:r>
                      <a:endParaRPr lang="en-GB" sz="1200" dirty="0" smtClean="0"/>
                    </a:p>
                    <a:p>
                      <a:endParaRPr lang="en-GB" sz="1200" dirty="0" smtClean="0"/>
                    </a:p>
                  </a:txBody>
                  <a:tcPr/>
                </a:tc>
                <a:extLst>
                  <a:ext uri="{0D108BD9-81ED-4DB2-BD59-A6C34878D82A}">
                    <a16:rowId xmlns:a16="http://schemas.microsoft.com/office/drawing/2014/main" val="266724361"/>
                  </a:ext>
                </a:extLst>
              </a:tr>
              <a:tr h="542648">
                <a:tc>
                  <a:txBody>
                    <a:bodyPr/>
                    <a:lstStyle/>
                    <a:p>
                      <a:r>
                        <a:rPr lang="en-GB" sz="1200" dirty="0" smtClean="0"/>
                        <a:t>Communication and Language</a:t>
                      </a:r>
                      <a:r>
                        <a:rPr lang="en-GB" sz="1200" baseline="0" dirty="0" smtClean="0"/>
                        <a:t> </a:t>
                      </a:r>
                      <a:endParaRPr lang="en-GB" sz="1200" dirty="0"/>
                    </a:p>
                  </a:txBody>
                  <a:tcPr/>
                </a:tc>
                <a:tc>
                  <a:txBody>
                    <a:bodyPr/>
                    <a:lstStyle/>
                    <a:p>
                      <a:r>
                        <a:rPr lang="en-GB" sz="1200" b="1" kern="1200" baseline="0" dirty="0" smtClean="0">
                          <a:solidFill>
                            <a:schemeClr val="dk1"/>
                          </a:solidFill>
                          <a:effectLst/>
                          <a:latin typeface="+mn-lt"/>
                          <a:ea typeface="+mn-ea"/>
                          <a:cs typeface="+mn-cs"/>
                        </a:rPr>
                        <a:t>Circle Time </a:t>
                      </a:r>
                    </a:p>
                    <a:p>
                      <a:r>
                        <a:rPr lang="en-GB" sz="1200" kern="1200" baseline="0" dirty="0" smtClean="0">
                          <a:solidFill>
                            <a:schemeClr val="dk1"/>
                          </a:solidFill>
                          <a:effectLst/>
                          <a:latin typeface="+mn-lt"/>
                          <a:ea typeface="+mn-ea"/>
                          <a:cs typeface="+mn-cs"/>
                        </a:rPr>
                        <a:t>Listen attentively to others, speak clearly to explain ideas, thoughts and feelings.</a:t>
                      </a:r>
                    </a:p>
                    <a:p>
                      <a:r>
                        <a:rPr lang="en-GB" sz="1200" b="1" kern="1200" baseline="0" dirty="0" smtClean="0">
                          <a:solidFill>
                            <a:schemeClr val="dk1"/>
                          </a:solidFill>
                          <a:effectLst/>
                          <a:latin typeface="+mn-lt"/>
                          <a:ea typeface="+mn-ea"/>
                          <a:cs typeface="+mn-cs"/>
                        </a:rPr>
                        <a:t>Drawing Club </a:t>
                      </a:r>
                    </a:p>
                    <a:p>
                      <a:r>
                        <a:rPr lang="en-GB" sz="1200" kern="1200" baseline="0" dirty="0" smtClean="0">
                          <a:solidFill>
                            <a:schemeClr val="dk1"/>
                          </a:solidFill>
                          <a:effectLst/>
                          <a:latin typeface="+mn-lt"/>
                          <a:ea typeface="+mn-ea"/>
                          <a:cs typeface="+mn-cs"/>
                        </a:rPr>
                        <a:t>Learn and practise new vocabulary (4 words a week), listen to and talk about stories, engage in  conversation with friends and adults, speak clearly to explain ideas and thoughts.</a:t>
                      </a:r>
                    </a:p>
                    <a:p>
                      <a:r>
                        <a:rPr lang="en-GB" sz="1200" b="1" kern="1200" baseline="0" dirty="0" smtClean="0">
                          <a:solidFill>
                            <a:schemeClr val="dk1"/>
                          </a:solidFill>
                          <a:effectLst/>
                          <a:latin typeface="+mn-lt"/>
                          <a:ea typeface="+mn-ea"/>
                          <a:cs typeface="+mn-cs"/>
                        </a:rPr>
                        <a:t>Choosing (CP) including Play  Projects</a:t>
                      </a:r>
                    </a:p>
                    <a:p>
                      <a:r>
                        <a:rPr lang="en-GB" sz="1200" kern="1200" baseline="0" dirty="0" smtClean="0">
                          <a:solidFill>
                            <a:schemeClr val="dk1"/>
                          </a:solidFill>
                          <a:effectLst/>
                          <a:latin typeface="+mn-lt"/>
                          <a:ea typeface="+mn-ea"/>
                          <a:cs typeface="+mn-cs"/>
                        </a:rPr>
                        <a:t>Practise using new vocabulary, develop social phrases, engage in conversation with friends and adults,  speak clearly to explain ideas and thoughts, engage in and talk about books, retell stories and create their own.</a:t>
                      </a:r>
                    </a:p>
                    <a:p>
                      <a:r>
                        <a:rPr lang="en-GB" sz="1200" b="1" kern="1200" baseline="0" dirty="0" smtClean="0">
                          <a:solidFill>
                            <a:schemeClr val="dk1"/>
                          </a:solidFill>
                          <a:effectLst/>
                          <a:latin typeface="+mn-lt"/>
                          <a:ea typeface="+mn-ea"/>
                          <a:cs typeface="+mn-cs"/>
                        </a:rPr>
                        <a:t>Story/song time </a:t>
                      </a:r>
                    </a:p>
                    <a:p>
                      <a:r>
                        <a:rPr lang="en-GB" sz="1200" kern="1200" baseline="0" dirty="0" smtClean="0">
                          <a:solidFill>
                            <a:schemeClr val="dk1"/>
                          </a:solidFill>
                          <a:effectLst/>
                          <a:latin typeface="+mn-lt"/>
                          <a:ea typeface="+mn-ea"/>
                          <a:cs typeface="+mn-cs"/>
                        </a:rPr>
                        <a:t>Learn new vocabulary, engage in and talk about books, learn rhymes, poems and songs</a:t>
                      </a:r>
                    </a:p>
                    <a:p>
                      <a:endParaRPr lang="en-GB" sz="1200" kern="1200" baseline="0" dirty="0" smtClean="0">
                        <a:solidFill>
                          <a:schemeClr val="dk1"/>
                        </a:solidFill>
                        <a:effectLst/>
                        <a:latin typeface="+mn-lt"/>
                        <a:ea typeface="+mn-ea"/>
                        <a:cs typeface="+mn-cs"/>
                      </a:endParaRPr>
                    </a:p>
                  </a:txBody>
                  <a:tcPr/>
                </a:tc>
                <a:extLst>
                  <a:ext uri="{0D108BD9-81ED-4DB2-BD59-A6C34878D82A}">
                    <a16:rowId xmlns:a16="http://schemas.microsoft.com/office/drawing/2014/main" val="1227068104"/>
                  </a:ext>
                </a:extLst>
              </a:tr>
              <a:tr h="1069675">
                <a:tc>
                  <a:txBody>
                    <a:bodyPr/>
                    <a:lstStyle/>
                    <a:p>
                      <a:r>
                        <a:rPr lang="en-GB" sz="1200" dirty="0" smtClean="0"/>
                        <a:t>Mathematics</a:t>
                      </a:r>
                      <a:endParaRPr lang="en-GB" sz="1200" dirty="0"/>
                    </a:p>
                  </a:txBody>
                  <a:tcPr/>
                </a:tc>
                <a:tc>
                  <a:txBody>
                    <a:bodyPr/>
                    <a:lstStyle/>
                    <a:p>
                      <a:r>
                        <a:rPr lang="en-GB" sz="1200" dirty="0" smtClean="0"/>
                        <a:t>Exploring</a:t>
                      </a:r>
                      <a:r>
                        <a:rPr lang="en-GB" sz="1200" baseline="0" dirty="0" smtClean="0"/>
                        <a:t> pattern</a:t>
                      </a:r>
                    </a:p>
                    <a:p>
                      <a:r>
                        <a:rPr lang="en-GB" sz="1200" baseline="0" dirty="0" smtClean="0"/>
                        <a:t>Introducing zero</a:t>
                      </a:r>
                    </a:p>
                    <a:p>
                      <a:r>
                        <a:rPr lang="en-GB" sz="1200" baseline="0" dirty="0" smtClean="0"/>
                        <a:t>Comparing numbers to 5 and reasoning (1 more/1 less)</a:t>
                      </a:r>
                    </a:p>
                    <a:p>
                      <a:r>
                        <a:rPr lang="en-GB" sz="1200" baseline="0" dirty="0" smtClean="0"/>
                        <a:t>Composition of numbers to 5</a:t>
                      </a:r>
                    </a:p>
                    <a:p>
                      <a:r>
                        <a:rPr lang="en-GB" sz="1200" baseline="0" dirty="0" smtClean="0"/>
                        <a:t>Number bonds to 5</a:t>
                      </a:r>
                      <a:endParaRPr lang="en-GB" sz="1200" dirty="0"/>
                    </a:p>
                  </a:txBody>
                  <a:tcPr/>
                </a:tc>
                <a:extLst>
                  <a:ext uri="{0D108BD9-81ED-4DB2-BD59-A6C34878D82A}">
                    <a16:rowId xmlns:a16="http://schemas.microsoft.com/office/drawing/2014/main" val="151457985"/>
                  </a:ext>
                </a:extLst>
              </a:tr>
              <a:tr h="390858">
                <a:tc>
                  <a:txBody>
                    <a:bodyPr/>
                    <a:lstStyle/>
                    <a:p>
                      <a:r>
                        <a:rPr lang="en-GB" sz="1200" dirty="0" smtClean="0"/>
                        <a:t>Phonics</a:t>
                      </a:r>
                      <a:r>
                        <a:rPr lang="en-GB" sz="1200" baseline="0" dirty="0" smtClean="0"/>
                        <a:t> </a:t>
                      </a:r>
                      <a:endParaRPr lang="en-GB" sz="1200" dirty="0"/>
                    </a:p>
                  </a:txBody>
                  <a:tcPr/>
                </a:tc>
                <a:tc>
                  <a:txBody>
                    <a:bodyPr/>
                    <a:lstStyle/>
                    <a:p>
                      <a:r>
                        <a:rPr lang="en-GB" sz="1200" dirty="0" smtClean="0"/>
                        <a:t>Phase 3 Letters and sounds</a:t>
                      </a:r>
                      <a:r>
                        <a:rPr lang="en-GB" sz="1200" baseline="0" dirty="0" smtClean="0"/>
                        <a:t>  concentrating on segmenting and blending skills. Writing captions and sentences.</a:t>
                      </a:r>
                    </a:p>
                    <a:p>
                      <a:r>
                        <a:rPr lang="en-GB" sz="1200" baseline="0" dirty="0" smtClean="0"/>
                        <a:t>Key words – Practising list of words to recognise by sight.</a:t>
                      </a:r>
                    </a:p>
                    <a:p>
                      <a:endParaRPr lang="en-GB" sz="1200" dirty="0" smtClean="0"/>
                    </a:p>
                  </a:txBody>
                  <a:tcPr/>
                </a:tc>
                <a:extLst>
                  <a:ext uri="{0D108BD9-81ED-4DB2-BD59-A6C34878D82A}">
                    <a16:rowId xmlns:a16="http://schemas.microsoft.com/office/drawing/2014/main" val="3428528163"/>
                  </a:ext>
                </a:extLst>
              </a:tr>
              <a:tr h="315726">
                <a:tc>
                  <a:txBody>
                    <a:bodyPr/>
                    <a:lstStyle/>
                    <a:p>
                      <a:r>
                        <a:rPr lang="en-GB" sz="1200" dirty="0" smtClean="0"/>
                        <a:t>Religious</a:t>
                      </a:r>
                      <a:r>
                        <a:rPr lang="en-GB" sz="1200" baseline="0" dirty="0" smtClean="0"/>
                        <a:t> Education</a:t>
                      </a:r>
                    </a:p>
                    <a:p>
                      <a:endParaRPr lang="en-GB" sz="1200" dirty="0"/>
                    </a:p>
                  </a:txBody>
                  <a:tcPr/>
                </a:tc>
                <a:tc>
                  <a:txBody>
                    <a:bodyPr/>
                    <a:lstStyle/>
                    <a:p>
                      <a:r>
                        <a:rPr lang="en-GB" sz="1200" dirty="0" smtClean="0"/>
                        <a:t>Which stories</a:t>
                      </a:r>
                      <a:r>
                        <a:rPr lang="en-GB" sz="1200" baseline="0" dirty="0" smtClean="0"/>
                        <a:t> are special and why?</a:t>
                      </a:r>
                      <a:endParaRPr lang="en-GB" sz="1200" dirty="0"/>
                    </a:p>
                  </a:txBody>
                  <a:tcPr/>
                </a:tc>
                <a:extLst>
                  <a:ext uri="{0D108BD9-81ED-4DB2-BD59-A6C34878D82A}">
                    <a16:rowId xmlns:a16="http://schemas.microsoft.com/office/drawing/2014/main" val="3816168237"/>
                  </a:ext>
                </a:extLst>
              </a:tr>
              <a:tr h="1075862">
                <a:tc>
                  <a:txBody>
                    <a:bodyPr/>
                    <a:lstStyle/>
                    <a:p>
                      <a:r>
                        <a:rPr lang="en-GB" sz="1200" dirty="0" smtClean="0"/>
                        <a:t>Physical Education</a:t>
                      </a:r>
                      <a:endParaRPr lang="en-GB" sz="1200" dirty="0"/>
                    </a:p>
                  </a:txBody>
                  <a:tcPr/>
                </a:tc>
                <a:tc>
                  <a:txBody>
                    <a:bodyPr/>
                    <a:lstStyle/>
                    <a:p>
                      <a:r>
                        <a:rPr lang="en-GB" sz="1200" b="1" dirty="0" smtClean="0"/>
                        <a:t>Moving and Handling </a:t>
                      </a:r>
                      <a:r>
                        <a:rPr lang="en-GB" sz="1200" dirty="0" smtClean="0"/>
                        <a:t>– wake and shake, action songs using different body parts,</a:t>
                      </a:r>
                      <a:r>
                        <a:rPr lang="en-GB" sz="1200" baseline="0" dirty="0" smtClean="0"/>
                        <a:t> travelling in different ways, </a:t>
                      </a:r>
                      <a:r>
                        <a:rPr lang="en-GB" sz="1200" dirty="0" smtClean="0"/>
                        <a:t>making obstacle courses, fine and gross motor activities: water painting, ribbon dancing, use different implements with dominant hand, write dance, dough disco, controlling a large ball, chasing and racing games negotiating space successfully,</a:t>
                      </a:r>
                    </a:p>
                    <a:p>
                      <a:r>
                        <a:rPr lang="en-GB" sz="1200" b="1" dirty="0" smtClean="0"/>
                        <a:t>Health and Self Care </a:t>
                      </a:r>
                      <a:r>
                        <a:rPr lang="en-GB" sz="1200" dirty="0" smtClean="0"/>
                        <a:t>– Healthy routines: washing hands, toileting, healthy eating, exercise, trying different types of fruit.  Understand need for safety when tackling new challenges: Forest Fridays, using equipment safely.</a:t>
                      </a:r>
                    </a:p>
                    <a:p>
                      <a:endParaRPr lang="en-GB" sz="1200" dirty="0"/>
                    </a:p>
                  </a:txBody>
                  <a:tcPr/>
                </a:tc>
                <a:extLst>
                  <a:ext uri="{0D108BD9-81ED-4DB2-BD59-A6C34878D82A}">
                    <a16:rowId xmlns:a16="http://schemas.microsoft.com/office/drawing/2014/main" val="3890642279"/>
                  </a:ext>
                </a:extLst>
              </a:tr>
              <a:tr h="375496">
                <a:tc>
                  <a:txBody>
                    <a:bodyPr/>
                    <a:lstStyle/>
                    <a:p>
                      <a:r>
                        <a:rPr lang="en-GB" sz="1200" dirty="0" smtClean="0"/>
                        <a:t>Expressive</a:t>
                      </a:r>
                      <a:r>
                        <a:rPr lang="en-GB" sz="1200" baseline="0" dirty="0" smtClean="0"/>
                        <a:t> Arts and Design</a:t>
                      </a:r>
                      <a:endParaRPr lang="en-GB" sz="1200" dirty="0"/>
                    </a:p>
                  </a:txBody>
                  <a:tcPr/>
                </a:tc>
                <a:tc>
                  <a:txBody>
                    <a:bodyPr/>
                    <a:lstStyle/>
                    <a:p>
                      <a:r>
                        <a:rPr lang="en-GB" sz="1200" b="0" dirty="0" smtClean="0"/>
                        <a:t>Printing</a:t>
                      </a:r>
                      <a:r>
                        <a:rPr lang="en-GB" sz="1200" b="0" baseline="0" dirty="0" smtClean="0"/>
                        <a:t> with a range of objects</a:t>
                      </a:r>
                    </a:p>
                    <a:p>
                      <a:r>
                        <a:rPr lang="en-GB" sz="1200" b="0" dirty="0" smtClean="0"/>
                        <a:t>Junk model – join  with tape/glue  and embellish</a:t>
                      </a:r>
                    </a:p>
                  </a:txBody>
                  <a:tcPr/>
                </a:tc>
                <a:extLst>
                  <a:ext uri="{0D108BD9-81ED-4DB2-BD59-A6C34878D82A}">
                    <a16:rowId xmlns:a16="http://schemas.microsoft.com/office/drawing/2014/main" val="1381074574"/>
                  </a:ext>
                </a:extLst>
              </a:tr>
              <a:tr h="386380">
                <a:tc>
                  <a:txBody>
                    <a:bodyPr/>
                    <a:lstStyle/>
                    <a:p>
                      <a:r>
                        <a:rPr lang="en-GB" sz="1200" dirty="0" smtClean="0"/>
                        <a:t>Jigsaw</a:t>
                      </a:r>
                      <a:endParaRPr lang="en-GB" sz="1200" dirty="0"/>
                    </a:p>
                  </a:txBody>
                  <a:tcPr/>
                </a:tc>
                <a:tc>
                  <a:txBody>
                    <a:bodyPr/>
                    <a:lstStyle/>
                    <a:p>
                      <a:r>
                        <a:rPr lang="en-GB" sz="1200" dirty="0" smtClean="0"/>
                        <a:t>Dreams and goals</a:t>
                      </a:r>
                      <a:endParaRPr lang="en-GB" sz="1200" dirty="0"/>
                    </a:p>
                  </a:txBody>
                  <a:tcPr/>
                </a:tc>
                <a:extLst>
                  <a:ext uri="{0D108BD9-81ED-4DB2-BD59-A6C34878D82A}">
                    <a16:rowId xmlns:a16="http://schemas.microsoft.com/office/drawing/2014/main" val="2071090644"/>
                  </a:ext>
                </a:extLst>
              </a:tr>
            </a:tbl>
          </a:graphicData>
        </a:graphic>
      </p:graphicFrame>
      <p:pic>
        <p:nvPicPr>
          <p:cNvPr id="1028" name="Picture 4" descr="http://www.sthelensprimaryalveston.org.uk/reception/wp-content/uploads/sites/14/2014/04/st-helens-logo-20151.png"/>
          <p:cNvPicPr>
            <a:picLocks noChangeAspect="1" noChangeArrowheads="1"/>
          </p:cNvPicPr>
          <p:nvPr/>
        </p:nvPicPr>
        <p:blipFill rotWithShape="1">
          <a:blip r:embed="rId2">
            <a:extLst>
              <a:ext uri="{28A0092B-C50C-407E-A947-70E740481C1C}">
                <a14:useLocalDpi xmlns:a14="http://schemas.microsoft.com/office/drawing/2010/main" val="0"/>
              </a:ext>
            </a:extLst>
          </a:blip>
          <a:srcRect r="8038"/>
          <a:stretch/>
        </p:blipFill>
        <p:spPr bwMode="auto">
          <a:xfrm>
            <a:off x="8794650" y="6858000"/>
            <a:ext cx="3188426" cy="7143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487189" y="377405"/>
            <a:ext cx="662953" cy="812204"/>
          </a:xfrm>
          <a:prstGeom prst="rect">
            <a:avLst/>
          </a:prstGeom>
        </p:spPr>
      </p:pic>
      <p:pic>
        <p:nvPicPr>
          <p:cNvPr id="6" name="Picture 5"/>
          <p:cNvPicPr>
            <a:picLocks noChangeAspect="1"/>
          </p:cNvPicPr>
          <p:nvPr/>
        </p:nvPicPr>
        <p:blipFill>
          <a:blip r:embed="rId4"/>
          <a:stretch>
            <a:fillRect/>
          </a:stretch>
        </p:blipFill>
        <p:spPr>
          <a:xfrm>
            <a:off x="6430843" y="377404"/>
            <a:ext cx="642517" cy="824097"/>
          </a:xfrm>
          <a:prstGeom prst="rect">
            <a:avLst/>
          </a:prstGeom>
        </p:spPr>
      </p:pic>
      <p:pic>
        <p:nvPicPr>
          <p:cNvPr id="12" name="Picture 11"/>
          <p:cNvPicPr>
            <a:picLocks noChangeAspect="1"/>
          </p:cNvPicPr>
          <p:nvPr/>
        </p:nvPicPr>
        <p:blipFill>
          <a:blip r:embed="rId5"/>
          <a:stretch>
            <a:fillRect/>
          </a:stretch>
        </p:blipFill>
        <p:spPr>
          <a:xfrm>
            <a:off x="9505049" y="377404"/>
            <a:ext cx="633245" cy="812205"/>
          </a:xfrm>
          <a:prstGeom prst="rect">
            <a:avLst/>
          </a:prstGeom>
        </p:spPr>
      </p:pic>
    </p:spTree>
    <p:extLst>
      <p:ext uri="{BB962C8B-B14F-4D97-AF65-F5344CB8AC3E}">
        <p14:creationId xmlns:p14="http://schemas.microsoft.com/office/powerpoint/2010/main" val="238177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601</Words>
  <Application>Microsoft Office PowerPoint</Application>
  <PresentationFormat>Widescreen</PresentationFormat>
  <Paragraphs>82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Integra Schools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Adams</dc:creator>
  <cp:lastModifiedBy>Ella Tomlinson</cp:lastModifiedBy>
  <cp:revision>80</cp:revision>
  <cp:lastPrinted>2020-01-16T10:08:31Z</cp:lastPrinted>
  <dcterms:created xsi:type="dcterms:W3CDTF">2020-01-06T13:49:07Z</dcterms:created>
  <dcterms:modified xsi:type="dcterms:W3CDTF">2022-01-18T16:29:30Z</dcterms:modified>
</cp:coreProperties>
</file>