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p:scale>
          <a:sx n="97" d="100"/>
          <a:sy n="97" d="100"/>
        </p:scale>
        <p:origin x="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75930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67453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362460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95571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91352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33881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0501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35151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232006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96574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AA808E-C301-4750-A05F-51517655F64D}" type="datetimeFigureOut">
              <a:rPr lang="en-GB" smtClean="0"/>
              <a:t>30/04/2022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220601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A808E-C301-4750-A05F-51517655F64D}" type="datetimeFigureOut">
              <a:rPr lang="en-GB" smtClean="0"/>
              <a:t>30/04/2022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F548-FFBC-4599-8C98-F80E057A58A5}" type="slidenum">
              <a:rPr lang="en-GB" smtClean="0"/>
              <a:t>‹#›</a:t>
            </a:fld>
            <a:endParaRPr lang="en-GB" dirty="0"/>
          </a:p>
        </p:txBody>
      </p:sp>
    </p:spTree>
    <p:extLst>
      <p:ext uri="{BB962C8B-B14F-4D97-AF65-F5344CB8AC3E}">
        <p14:creationId xmlns:p14="http://schemas.microsoft.com/office/powerpoint/2010/main" val="307618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5815"/>
            <a:ext cx="5972501" cy="1846659"/>
          </a:xfrm>
          <a:prstGeom prst="rect">
            <a:avLst/>
          </a:prstGeom>
          <a:noFill/>
        </p:spPr>
        <p:txBody>
          <a:bodyPr wrap="square" rtlCol="0">
            <a:spAutoFit/>
          </a:bodyPr>
          <a:lstStyle/>
          <a:p>
            <a:r>
              <a:rPr lang="en-GB" sz="1400" b="1" dirty="0" smtClean="0"/>
              <a:t>Summer Term 1 2022 Reception</a:t>
            </a:r>
          </a:p>
          <a:p>
            <a:r>
              <a:rPr lang="en-GB" sz="1400" b="1" dirty="0" smtClean="0"/>
              <a:t>Connected </a:t>
            </a:r>
            <a:r>
              <a:rPr lang="en-GB" sz="1400" b="1" dirty="0" smtClean="0"/>
              <a:t>Curriculum Theme: </a:t>
            </a:r>
            <a:r>
              <a:rPr lang="en-GB" sz="1400" b="1" dirty="0" smtClean="0"/>
              <a:t>Global Neighbours </a:t>
            </a:r>
            <a:endParaRPr lang="en-GB" sz="1400" dirty="0" smtClean="0"/>
          </a:p>
          <a:p>
            <a:r>
              <a:rPr lang="en-GB" sz="1400" b="1" dirty="0" smtClean="0"/>
              <a:t>EYFS link: </a:t>
            </a:r>
            <a:r>
              <a:rPr lang="en-GB" sz="1400" dirty="0" smtClean="0"/>
              <a:t>Understanding the world; The Natural </a:t>
            </a:r>
            <a:r>
              <a:rPr lang="en-GB" sz="1400" dirty="0"/>
              <a:t>world: </a:t>
            </a:r>
            <a:endParaRPr lang="en-GB" sz="1400" dirty="0" smtClean="0"/>
          </a:p>
          <a:p>
            <a:r>
              <a:rPr lang="en-GB" sz="1200" dirty="0" smtClean="0"/>
              <a:t>Explore </a:t>
            </a:r>
            <a:r>
              <a:rPr lang="en-GB" sz="1200" dirty="0"/>
              <a:t>the natural world around them, making observations and drawing </a:t>
            </a:r>
          </a:p>
          <a:p>
            <a:r>
              <a:rPr lang="en-GB" sz="1200" dirty="0"/>
              <a:t>pictures of animals and plants</a:t>
            </a:r>
            <a:r>
              <a:rPr lang="en-GB" sz="1200" dirty="0" smtClean="0"/>
              <a:t>.</a:t>
            </a:r>
          </a:p>
          <a:p>
            <a:endParaRPr lang="en-GB" sz="1200" dirty="0"/>
          </a:p>
          <a:p>
            <a:r>
              <a:rPr lang="en-GB" sz="1200" dirty="0" smtClean="0"/>
              <a:t>Know </a:t>
            </a:r>
            <a:r>
              <a:rPr lang="en-GB" sz="1200" dirty="0"/>
              <a:t>some similarities and differences between the natural world </a:t>
            </a:r>
          </a:p>
          <a:p>
            <a:r>
              <a:rPr lang="en-GB" sz="1200" dirty="0"/>
              <a:t>around them and contrasting environments, drawing on their experiences </a:t>
            </a:r>
          </a:p>
          <a:p>
            <a:r>
              <a:rPr lang="en-GB" sz="1200" dirty="0"/>
              <a:t>and what has been read in class.  </a:t>
            </a:r>
            <a:endParaRPr lang="en-GB" sz="1200" dirty="0" smtClean="0"/>
          </a:p>
        </p:txBody>
      </p:sp>
      <p:sp>
        <p:nvSpPr>
          <p:cNvPr id="5" name="TextBox 4"/>
          <p:cNvSpPr txBox="1"/>
          <p:nvPr/>
        </p:nvSpPr>
        <p:spPr>
          <a:xfrm>
            <a:off x="5036779" y="154589"/>
            <a:ext cx="5442448" cy="1384995"/>
          </a:xfrm>
          <a:prstGeom prst="rect">
            <a:avLst/>
          </a:prstGeom>
          <a:noFill/>
        </p:spPr>
        <p:txBody>
          <a:bodyPr wrap="square" rtlCol="0">
            <a:spAutoFit/>
          </a:bodyPr>
          <a:lstStyle/>
          <a:p>
            <a:r>
              <a:rPr lang="en-GB" sz="1200" b="1" dirty="0" smtClean="0"/>
              <a:t>Brave Change-makers </a:t>
            </a:r>
            <a:r>
              <a:rPr lang="en-GB" sz="1200" b="1" dirty="0"/>
              <a:t>Outcome</a:t>
            </a:r>
            <a:r>
              <a:rPr lang="en-GB" sz="1200" b="1" dirty="0" smtClean="0"/>
              <a:t>:</a:t>
            </a:r>
          </a:p>
          <a:p>
            <a:r>
              <a:rPr lang="en-GB" sz="1200" dirty="0" smtClean="0"/>
              <a:t>We </a:t>
            </a:r>
            <a:r>
              <a:rPr lang="en-GB" sz="1200" dirty="0"/>
              <a:t>will be making our very own mini beast homes using recycled and natural items. Children will design, make and decorate their homes before choosing a special place for them in our outdoor area.</a:t>
            </a:r>
          </a:p>
          <a:p>
            <a:endParaRPr lang="en-GB" sz="1200" dirty="0"/>
          </a:p>
          <a:p>
            <a:r>
              <a:rPr lang="en-GB" sz="1200" b="1" dirty="0" smtClean="0"/>
              <a:t>Our </a:t>
            </a:r>
            <a:r>
              <a:rPr lang="en-GB" sz="1200" b="1" dirty="0" smtClean="0"/>
              <a:t>Big </a:t>
            </a:r>
            <a:r>
              <a:rPr lang="en-GB" sz="1200" b="1" dirty="0"/>
              <a:t>Q</a:t>
            </a:r>
            <a:r>
              <a:rPr lang="en-GB" sz="1200" b="1" dirty="0" smtClean="0"/>
              <a:t>uestion</a:t>
            </a:r>
            <a:r>
              <a:rPr lang="en-GB" sz="1200" dirty="0" smtClean="0"/>
              <a:t>: Who lives in a home like this?</a:t>
            </a:r>
          </a:p>
          <a:p>
            <a:endParaRPr lang="en-GB" sz="1200" dirty="0"/>
          </a:p>
        </p:txBody>
      </p:sp>
      <p:graphicFrame>
        <p:nvGraphicFramePr>
          <p:cNvPr id="9" name="Table 8"/>
          <p:cNvGraphicFramePr>
            <a:graphicFrameLocks noGrp="1"/>
          </p:cNvGraphicFramePr>
          <p:nvPr>
            <p:extLst>
              <p:ext uri="{D42A27DB-BD31-4B8C-83A1-F6EECF244321}">
                <p14:modId xmlns:p14="http://schemas.microsoft.com/office/powerpoint/2010/main" val="3022596285"/>
              </p:ext>
            </p:extLst>
          </p:nvPr>
        </p:nvGraphicFramePr>
        <p:xfrm>
          <a:off x="7212724" y="2033252"/>
          <a:ext cx="4752854" cy="4117082"/>
        </p:xfrm>
        <a:graphic>
          <a:graphicData uri="http://schemas.openxmlformats.org/drawingml/2006/table">
            <a:tbl>
              <a:tblPr firstRow="1" bandRow="1">
                <a:tableStyleId>{5C22544A-7EE6-4342-B048-85BDC9FD1C3A}</a:tableStyleId>
              </a:tblPr>
              <a:tblGrid>
                <a:gridCol w="833050">
                  <a:extLst>
                    <a:ext uri="{9D8B030D-6E8A-4147-A177-3AD203B41FA5}">
                      <a16:colId xmlns:a16="http://schemas.microsoft.com/office/drawing/2014/main" val="3450411787"/>
                    </a:ext>
                  </a:extLst>
                </a:gridCol>
                <a:gridCol w="1411562">
                  <a:extLst>
                    <a:ext uri="{9D8B030D-6E8A-4147-A177-3AD203B41FA5}">
                      <a16:colId xmlns:a16="http://schemas.microsoft.com/office/drawing/2014/main" val="1497667853"/>
                    </a:ext>
                  </a:extLst>
                </a:gridCol>
                <a:gridCol w="954907">
                  <a:extLst>
                    <a:ext uri="{9D8B030D-6E8A-4147-A177-3AD203B41FA5}">
                      <a16:colId xmlns:a16="http://schemas.microsoft.com/office/drawing/2014/main" val="983102770"/>
                    </a:ext>
                  </a:extLst>
                </a:gridCol>
                <a:gridCol w="1553335">
                  <a:extLst>
                    <a:ext uri="{9D8B030D-6E8A-4147-A177-3AD203B41FA5}">
                      <a16:colId xmlns:a16="http://schemas.microsoft.com/office/drawing/2014/main" val="462923952"/>
                    </a:ext>
                  </a:extLst>
                </a:gridCol>
              </a:tblGrid>
              <a:tr h="292289">
                <a:tc gridSpan="4">
                  <a:txBody>
                    <a:bodyPr/>
                    <a:lstStyle/>
                    <a:p>
                      <a:r>
                        <a:rPr lang="en-GB" sz="1400" b="1" dirty="0" smtClean="0">
                          <a:solidFill>
                            <a:schemeClr val="tx1"/>
                          </a:solidFill>
                        </a:rPr>
                        <a:t>Vocabulary Dozen</a:t>
                      </a:r>
                      <a:endParaRPr lang="en-GB" sz="1400" b="1" dirty="0">
                        <a:solidFill>
                          <a:schemeClr val="tx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518771877"/>
                  </a:ext>
                </a:extLst>
              </a:tr>
              <a:tr h="553802">
                <a:tc>
                  <a:txBody>
                    <a:bodyPr/>
                    <a:lstStyle/>
                    <a:p>
                      <a:pPr algn="ctr"/>
                      <a:endParaRPr lang="en-GB" sz="1200" dirty="0"/>
                    </a:p>
                  </a:txBody>
                  <a:tcPr/>
                </a:tc>
                <a:tc>
                  <a:txBody>
                    <a:bodyPr/>
                    <a:lstStyle/>
                    <a:p>
                      <a:pPr algn="ctr"/>
                      <a:endParaRPr lang="en-GB" sz="12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9060131"/>
                  </a:ext>
                </a:extLst>
              </a:tr>
              <a:tr h="613806">
                <a:tc>
                  <a:txBody>
                    <a:bodyPr/>
                    <a:lstStyle/>
                    <a:p>
                      <a:pPr algn="ct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43474987"/>
                  </a:ext>
                </a:extLst>
              </a:tr>
              <a:tr h="613806">
                <a:tc>
                  <a:txBody>
                    <a:bodyPr/>
                    <a:lstStyle/>
                    <a:p>
                      <a:pPr algn="ctr"/>
                      <a:endParaRPr lang="en-GB" sz="1200"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15659481"/>
                  </a:ext>
                </a:extLst>
              </a:tr>
              <a:tr h="594950">
                <a:tc>
                  <a:txBody>
                    <a:bodyPr/>
                    <a:lstStyle/>
                    <a:p>
                      <a:pPr algn="ct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44668845"/>
                  </a:ext>
                </a:extLst>
              </a:tr>
              <a:tr h="766285">
                <a:tc>
                  <a:txBody>
                    <a:bodyPr/>
                    <a:lstStyle/>
                    <a:p>
                      <a:pPr algn="ct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70349444"/>
                  </a:ext>
                </a:extLst>
              </a:tr>
              <a:tr h="669633">
                <a:tc>
                  <a:txBody>
                    <a:bodyPr/>
                    <a:lstStyle/>
                    <a:p>
                      <a:pPr algn="ct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7522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0241985"/>
              </p:ext>
            </p:extLst>
          </p:nvPr>
        </p:nvGraphicFramePr>
        <p:xfrm>
          <a:off x="152400" y="2000021"/>
          <a:ext cx="6618889" cy="4602480"/>
        </p:xfrm>
        <a:graphic>
          <a:graphicData uri="http://schemas.openxmlformats.org/drawingml/2006/table">
            <a:tbl>
              <a:tblPr firstRow="1" bandRow="1">
                <a:tableStyleId>{5C22544A-7EE6-4342-B048-85BDC9FD1C3A}</a:tableStyleId>
              </a:tblPr>
              <a:tblGrid>
                <a:gridCol w="3816252">
                  <a:extLst>
                    <a:ext uri="{9D8B030D-6E8A-4147-A177-3AD203B41FA5}">
                      <a16:colId xmlns:a16="http://schemas.microsoft.com/office/drawing/2014/main" val="619007484"/>
                    </a:ext>
                  </a:extLst>
                </a:gridCol>
                <a:gridCol w="2802637">
                  <a:extLst>
                    <a:ext uri="{9D8B030D-6E8A-4147-A177-3AD203B41FA5}">
                      <a16:colId xmlns:a16="http://schemas.microsoft.com/office/drawing/2014/main" val="560217468"/>
                    </a:ext>
                  </a:extLst>
                </a:gridCol>
              </a:tblGrid>
              <a:tr h="247715">
                <a:tc>
                  <a:txBody>
                    <a:bodyPr/>
                    <a:lstStyle/>
                    <a:p>
                      <a:r>
                        <a:rPr lang="en-GB" sz="1400" b="1" dirty="0" smtClean="0">
                          <a:solidFill>
                            <a:schemeClr val="tx1"/>
                          </a:solidFill>
                          <a:latin typeface="+mn-lt"/>
                        </a:rPr>
                        <a:t>Some</a:t>
                      </a:r>
                      <a:r>
                        <a:rPr lang="en-GB" sz="1400" b="1" baseline="0" dirty="0" smtClean="0">
                          <a:solidFill>
                            <a:schemeClr val="tx1"/>
                          </a:solidFill>
                          <a:latin typeface="+mn-lt"/>
                        </a:rPr>
                        <a:t> F</a:t>
                      </a:r>
                      <a:r>
                        <a:rPr lang="en-GB" sz="1400" b="1" dirty="0" smtClean="0">
                          <a:solidFill>
                            <a:schemeClr val="tx1"/>
                          </a:solidFill>
                          <a:latin typeface="+mn-lt"/>
                        </a:rPr>
                        <a:t>acts (Knowledge &amp; Understanding)</a:t>
                      </a:r>
                      <a:endParaRPr lang="en-GB" sz="1400" b="1" dirty="0">
                        <a:solidFill>
                          <a:schemeClr val="tx1"/>
                        </a:solidFill>
                        <a:latin typeface="+mn-lt"/>
                      </a:endParaRPr>
                    </a:p>
                  </a:txBody>
                  <a:tcPr/>
                </a:tc>
                <a:tc>
                  <a:txBody>
                    <a:bodyPr/>
                    <a:lstStyle/>
                    <a:p>
                      <a:r>
                        <a:rPr lang="en-GB" sz="1400" b="1" dirty="0" smtClean="0">
                          <a:solidFill>
                            <a:schemeClr val="tx1"/>
                          </a:solidFill>
                        </a:rPr>
                        <a:t>Skills</a:t>
                      </a:r>
                      <a:endParaRPr lang="en-GB" sz="1400" b="1" dirty="0">
                        <a:solidFill>
                          <a:schemeClr val="tx1"/>
                        </a:solidFill>
                      </a:endParaRPr>
                    </a:p>
                  </a:txBody>
                  <a:tcPr/>
                </a:tc>
                <a:extLst>
                  <a:ext uri="{0D108BD9-81ED-4DB2-BD59-A6C34878D82A}">
                    <a16:rowId xmlns:a16="http://schemas.microsoft.com/office/drawing/2014/main" val="3899967018"/>
                  </a:ext>
                </a:extLst>
              </a:tr>
              <a:tr h="3545522">
                <a:tc>
                  <a:txBody>
                    <a:bodyPr/>
                    <a:lstStyle/>
                    <a:p>
                      <a:pPr lvl="0"/>
                      <a:r>
                        <a:rPr lang="en-GB" sz="1200" b="0" i="0" kern="1200" dirty="0" err="1" smtClean="0">
                          <a:solidFill>
                            <a:schemeClr val="dk1"/>
                          </a:solidFill>
                          <a:effectLst/>
                          <a:latin typeface="+mn-lt"/>
                          <a:ea typeface="+mn-ea"/>
                          <a:cs typeface="+mn-cs"/>
                        </a:rPr>
                        <a:t>Minibeasts</a:t>
                      </a:r>
                      <a:r>
                        <a:rPr lang="en-GB" sz="1200" b="0" i="0" kern="1200" dirty="0" smtClean="0">
                          <a:solidFill>
                            <a:schemeClr val="dk1"/>
                          </a:solidFill>
                          <a:effectLst/>
                          <a:latin typeface="+mn-lt"/>
                          <a:ea typeface="+mn-ea"/>
                          <a:cs typeface="+mn-cs"/>
                        </a:rPr>
                        <a:t> are small creatures, like worms, snails, insects and spiders. The scientific term for them is invertebrates, which means that they don’t have a backbone.</a:t>
                      </a:r>
                    </a:p>
                    <a:p>
                      <a:pPr lvl="0"/>
                      <a:endParaRPr lang="en-GB" sz="1200" b="0" i="0" kern="1200" dirty="0" smtClean="0">
                        <a:solidFill>
                          <a:schemeClr val="dk1"/>
                        </a:solidFill>
                        <a:effectLst/>
                        <a:latin typeface="+mn-lt"/>
                        <a:ea typeface="+mn-ea"/>
                        <a:cs typeface="+mn-cs"/>
                      </a:endParaRPr>
                    </a:p>
                    <a:p>
                      <a:pPr lvl="0"/>
                      <a:r>
                        <a:rPr lang="en-GB" sz="1200" b="0" i="0" kern="1200" dirty="0" err="1" smtClean="0">
                          <a:solidFill>
                            <a:schemeClr val="dk1"/>
                          </a:solidFill>
                          <a:effectLst/>
                          <a:latin typeface="+mn-lt"/>
                          <a:ea typeface="+mn-ea"/>
                          <a:cs typeface="+mn-cs"/>
                        </a:rPr>
                        <a:t>Minibeasts</a:t>
                      </a:r>
                      <a:r>
                        <a:rPr lang="en-GB" sz="1200" b="0" i="0" kern="1200" dirty="0" smtClean="0">
                          <a:solidFill>
                            <a:schemeClr val="dk1"/>
                          </a:solidFill>
                          <a:effectLst/>
                          <a:latin typeface="+mn-lt"/>
                          <a:ea typeface="+mn-ea"/>
                          <a:cs typeface="+mn-cs"/>
                        </a:rPr>
                        <a:t> are really important in protecting all the beautiful nature that surrounds us.</a:t>
                      </a:r>
                      <a:r>
                        <a:rPr lang="en-GB" sz="1200" b="0" i="0" kern="1200" baseline="0" dirty="0" smtClean="0">
                          <a:solidFill>
                            <a:schemeClr val="dk1"/>
                          </a:solidFill>
                          <a:effectLst/>
                          <a:latin typeface="+mn-lt"/>
                          <a:ea typeface="+mn-ea"/>
                          <a:cs typeface="+mn-cs"/>
                        </a:rPr>
                        <a:t> T</a:t>
                      </a:r>
                      <a:r>
                        <a:rPr lang="en-GB" sz="1200" b="0" i="0" kern="1200" dirty="0" smtClean="0">
                          <a:solidFill>
                            <a:schemeClr val="dk1"/>
                          </a:solidFill>
                          <a:effectLst/>
                          <a:latin typeface="+mn-lt"/>
                          <a:ea typeface="+mn-ea"/>
                          <a:cs typeface="+mn-cs"/>
                        </a:rPr>
                        <a:t>hey are eaten by other creatures and they help to pollinate plants.</a:t>
                      </a:r>
                    </a:p>
                    <a:p>
                      <a:pPr lvl="0"/>
                      <a:r>
                        <a:rPr lang="en-GB" sz="1200" b="0" i="0" kern="1200" dirty="0" smtClean="0">
                          <a:solidFill>
                            <a:schemeClr val="dk1"/>
                          </a:solidFill>
                          <a:effectLst/>
                          <a:latin typeface="+mn-lt"/>
                          <a:ea typeface="+mn-ea"/>
                          <a:cs typeface="+mn-cs"/>
                        </a:rPr>
                        <a:t>Humans would not survive without </a:t>
                      </a:r>
                      <a:r>
                        <a:rPr lang="en-GB" sz="1200" b="0" i="0" kern="1200" dirty="0" err="1" smtClean="0">
                          <a:solidFill>
                            <a:schemeClr val="dk1"/>
                          </a:solidFill>
                          <a:effectLst/>
                          <a:latin typeface="+mn-lt"/>
                          <a:ea typeface="+mn-ea"/>
                          <a:cs typeface="+mn-cs"/>
                        </a:rPr>
                        <a:t>minibeasts</a:t>
                      </a:r>
                      <a:r>
                        <a:rPr lang="en-GB" sz="1200" b="0" i="0" kern="1200" dirty="0" smtClean="0">
                          <a:solidFill>
                            <a:schemeClr val="dk1"/>
                          </a:solidFill>
                          <a:effectLst/>
                          <a:latin typeface="+mn-lt"/>
                          <a:ea typeface="+mn-ea"/>
                          <a:cs typeface="+mn-cs"/>
                        </a:rPr>
                        <a:t>, so we need to make sure we take care of them and their habitats.</a:t>
                      </a:r>
                    </a:p>
                    <a:p>
                      <a:pPr lvl="0"/>
                      <a:endParaRPr lang="en-GB" sz="1200" b="0" i="0" kern="1200" dirty="0" smtClean="0">
                        <a:solidFill>
                          <a:schemeClr val="dk1"/>
                        </a:solidFill>
                        <a:effectLst/>
                        <a:latin typeface="+mn-lt"/>
                        <a:ea typeface="+mn-ea"/>
                        <a:cs typeface="+mn-cs"/>
                      </a:endParaRPr>
                    </a:p>
                    <a:p>
                      <a:pPr lvl="0"/>
                      <a:r>
                        <a:rPr lang="en-GB" sz="1200" b="0" i="0" kern="1200" dirty="0" smtClean="0">
                          <a:solidFill>
                            <a:schemeClr val="dk1"/>
                          </a:solidFill>
                          <a:effectLst/>
                          <a:latin typeface="+mn-lt"/>
                          <a:ea typeface="+mn-ea"/>
                          <a:cs typeface="+mn-cs"/>
                        </a:rPr>
                        <a:t>When you are outdoors, you will find </a:t>
                      </a:r>
                      <a:r>
                        <a:rPr lang="en-GB" sz="1200" b="0" i="0" kern="1200" dirty="0" err="1" smtClean="0">
                          <a:solidFill>
                            <a:schemeClr val="dk1"/>
                          </a:solidFill>
                          <a:effectLst/>
                          <a:latin typeface="+mn-lt"/>
                          <a:ea typeface="+mn-ea"/>
                          <a:cs typeface="+mn-cs"/>
                        </a:rPr>
                        <a:t>minibeasts</a:t>
                      </a:r>
                      <a:r>
                        <a:rPr lang="en-GB" sz="1200" b="0" i="0" kern="1200" dirty="0" smtClean="0">
                          <a:solidFill>
                            <a:schemeClr val="dk1"/>
                          </a:solidFill>
                          <a:effectLst/>
                          <a:latin typeface="+mn-lt"/>
                          <a:ea typeface="+mn-ea"/>
                          <a:cs typeface="+mn-cs"/>
                        </a:rPr>
                        <a:t> nearly everywhere you look.</a:t>
                      </a:r>
                      <a:r>
                        <a:rPr lang="en-GB" sz="1200" b="0" i="0" kern="1200" baseline="0" dirty="0" smtClean="0">
                          <a:solidFill>
                            <a:schemeClr val="dk1"/>
                          </a:solidFill>
                          <a:effectLst/>
                          <a:latin typeface="+mn-lt"/>
                          <a:ea typeface="+mn-ea"/>
                          <a:cs typeface="+mn-cs"/>
                        </a:rPr>
                        <a:t> </a:t>
                      </a:r>
                      <a:r>
                        <a:rPr lang="en-GB" sz="1200" b="0" i="0" kern="1200" dirty="0" smtClean="0">
                          <a:solidFill>
                            <a:schemeClr val="dk1"/>
                          </a:solidFill>
                          <a:effectLst/>
                          <a:latin typeface="+mn-lt"/>
                          <a:ea typeface="+mn-ea"/>
                          <a:cs typeface="+mn-cs"/>
                        </a:rPr>
                        <a:t>They live under logs and stones, and in leaf piles, ponds, trees, bushes, grass and soil.</a:t>
                      </a:r>
                      <a:r>
                        <a:rPr lang="en-GB" sz="1200" b="0" i="0" kern="1200" baseline="0" dirty="0" smtClean="0">
                          <a:solidFill>
                            <a:schemeClr val="dk1"/>
                          </a:solidFill>
                          <a:effectLst/>
                          <a:latin typeface="+mn-lt"/>
                          <a:ea typeface="+mn-ea"/>
                          <a:cs typeface="+mn-cs"/>
                        </a:rPr>
                        <a:t> </a:t>
                      </a:r>
                      <a:r>
                        <a:rPr lang="en-GB" sz="1200" b="0" i="0" kern="1200" dirty="0" smtClean="0">
                          <a:solidFill>
                            <a:schemeClr val="dk1"/>
                          </a:solidFill>
                          <a:effectLst/>
                          <a:latin typeface="+mn-lt"/>
                          <a:ea typeface="+mn-ea"/>
                          <a:cs typeface="+mn-cs"/>
                        </a:rPr>
                        <a:t>Some like it dark and dry and others like it warm and wet.</a:t>
                      </a:r>
                      <a:r>
                        <a:rPr lang="en-GB" sz="1200" b="0" i="0" kern="1200" baseline="0" dirty="0" smtClean="0">
                          <a:solidFill>
                            <a:schemeClr val="dk1"/>
                          </a:solidFill>
                          <a:effectLst/>
                          <a:latin typeface="+mn-lt"/>
                          <a:ea typeface="+mn-ea"/>
                          <a:cs typeface="+mn-cs"/>
                        </a:rPr>
                        <a:t> </a:t>
                      </a:r>
                      <a:r>
                        <a:rPr lang="en-GB" sz="1200" b="0" i="0" kern="1200" dirty="0" err="1" smtClean="0">
                          <a:solidFill>
                            <a:schemeClr val="dk1"/>
                          </a:solidFill>
                          <a:effectLst/>
                          <a:latin typeface="+mn-lt"/>
                          <a:ea typeface="+mn-ea"/>
                          <a:cs typeface="+mn-cs"/>
                        </a:rPr>
                        <a:t>Minibeasts</a:t>
                      </a:r>
                      <a:r>
                        <a:rPr lang="en-GB" sz="1200" b="0" i="0" kern="1200" dirty="0" smtClean="0">
                          <a:solidFill>
                            <a:schemeClr val="dk1"/>
                          </a:solidFill>
                          <a:effectLst/>
                          <a:latin typeface="+mn-lt"/>
                          <a:ea typeface="+mn-ea"/>
                          <a:cs typeface="+mn-cs"/>
                        </a:rPr>
                        <a:t> can live in most habitats, from a desert to a lake.</a:t>
                      </a:r>
                    </a:p>
                    <a:p>
                      <a:pPr lvl="0"/>
                      <a:endParaRPr lang="en-GB" sz="1200" b="0" i="0" kern="1200" dirty="0" smtClean="0">
                        <a:solidFill>
                          <a:schemeClr val="dk1"/>
                        </a:solidFill>
                        <a:effectLst/>
                        <a:latin typeface="+mn-lt"/>
                        <a:ea typeface="+mn-ea"/>
                        <a:cs typeface="+mn-cs"/>
                      </a:endParaRPr>
                    </a:p>
                    <a:p>
                      <a:pPr lvl="0"/>
                      <a:r>
                        <a:rPr lang="en-GB" sz="1200" b="0" i="0" kern="1200" dirty="0" smtClean="0">
                          <a:solidFill>
                            <a:schemeClr val="dk1"/>
                          </a:solidFill>
                          <a:effectLst/>
                          <a:latin typeface="+mn-lt"/>
                          <a:ea typeface="+mn-ea"/>
                          <a:cs typeface="+mn-cs"/>
                        </a:rPr>
                        <a:t>The children will be developing an understanding of their immediate and local environment and start to make simple links with other places. Throughout the term we will be considering how we can make our environment better. </a:t>
                      </a:r>
                    </a:p>
                  </a:txBody>
                  <a:tcPr/>
                </a:tc>
                <a:tc>
                  <a:txBody>
                    <a:bodyPr/>
                    <a:lstStyle/>
                    <a:p>
                      <a:r>
                        <a:rPr lang="en-GB" sz="1200" b="1" kern="1200" dirty="0" smtClean="0">
                          <a:solidFill>
                            <a:schemeClr val="dk1"/>
                          </a:solidFill>
                          <a:effectLst/>
                          <a:latin typeface="+mn-lt"/>
                          <a:ea typeface="+mn-ea"/>
                          <a:cs typeface="+mn-cs"/>
                        </a:rPr>
                        <a:t>Cooperation and Conflict resolution </a:t>
                      </a:r>
                      <a:r>
                        <a:rPr lang="en-GB" sz="1200" kern="1200" dirty="0" smtClean="0">
                          <a:solidFill>
                            <a:schemeClr val="dk1"/>
                          </a:solidFill>
                          <a:effectLst/>
                          <a:latin typeface="+mn-lt"/>
                          <a:ea typeface="+mn-ea"/>
                          <a:cs typeface="+mn-cs"/>
                        </a:rPr>
                        <a:t>- children will participate in group activities, take turns and share and manage disputes peacefully. </a:t>
                      </a: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       </a:t>
                      </a: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r>
                        <a:rPr lang="en-GB" sz="1200" b="1" kern="1200" dirty="0" smtClean="0">
                          <a:solidFill>
                            <a:schemeClr val="dk1"/>
                          </a:solidFill>
                          <a:effectLst/>
                          <a:latin typeface="+mn-lt"/>
                          <a:ea typeface="+mn-ea"/>
                          <a:cs typeface="+mn-cs"/>
                        </a:rPr>
                        <a:t>Making decisions </a:t>
                      </a:r>
                      <a:r>
                        <a:rPr lang="en-GB" sz="1200" kern="1200" dirty="0" smtClean="0">
                          <a:solidFill>
                            <a:schemeClr val="dk1"/>
                          </a:solidFill>
                          <a:effectLst/>
                          <a:latin typeface="+mn-lt"/>
                          <a:ea typeface="+mn-ea"/>
                          <a:cs typeface="+mn-cs"/>
                        </a:rPr>
                        <a:t>- children will be able to support others in group or class.</a:t>
                      </a: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 </a:t>
                      </a:r>
                      <a:endParaRPr lang="en-GB" sz="1100" dirty="0"/>
                    </a:p>
                  </a:txBody>
                  <a:tcPr/>
                </a:tc>
                <a:extLst>
                  <a:ext uri="{0D108BD9-81ED-4DB2-BD59-A6C34878D82A}">
                    <a16:rowId xmlns:a16="http://schemas.microsoft.com/office/drawing/2014/main" val="1211957674"/>
                  </a:ext>
                </a:extLst>
              </a:tr>
            </a:tbl>
          </a:graphicData>
        </a:graphic>
      </p:graphicFrame>
      <p:pic>
        <p:nvPicPr>
          <p:cNvPr id="10" name="Picture 9"/>
          <p:cNvPicPr/>
          <p:nvPr/>
        </p:nvPicPr>
        <p:blipFill>
          <a:blip r:embed="rId2"/>
          <a:stretch>
            <a:fillRect/>
          </a:stretch>
        </p:blipFill>
        <p:spPr>
          <a:xfrm>
            <a:off x="10479227" y="154589"/>
            <a:ext cx="1607633" cy="1388336"/>
          </a:xfrm>
          <a:prstGeom prst="rect">
            <a:avLst/>
          </a:prstGeom>
        </p:spPr>
      </p:pic>
      <p:sp>
        <p:nvSpPr>
          <p:cNvPr id="8" name="TextBox 7"/>
          <p:cNvSpPr txBox="1"/>
          <p:nvPr/>
        </p:nvSpPr>
        <p:spPr>
          <a:xfrm>
            <a:off x="7425559" y="2486841"/>
            <a:ext cx="5459766" cy="276999"/>
          </a:xfrm>
          <a:prstGeom prst="rect">
            <a:avLst/>
          </a:prstGeom>
          <a:noFill/>
        </p:spPr>
        <p:txBody>
          <a:bodyPr wrap="square" rtlCol="0">
            <a:spAutoFit/>
          </a:bodyPr>
          <a:lstStyle/>
          <a:p>
            <a:r>
              <a:rPr lang="en-GB" sz="1200" dirty="0" smtClean="0"/>
              <a:t>Please see Dojo fortnightly for our </a:t>
            </a:r>
            <a:r>
              <a:rPr lang="en-GB" sz="1200" smtClean="0"/>
              <a:t>updated </a:t>
            </a:r>
            <a:r>
              <a:rPr lang="en-GB" sz="1200" smtClean="0"/>
              <a:t>vocabulary. </a:t>
            </a:r>
            <a:endParaRPr lang="en-GB" sz="1200" dirty="0"/>
          </a:p>
        </p:txBody>
      </p:sp>
      <p:pic>
        <p:nvPicPr>
          <p:cNvPr id="12" name="Picture 11"/>
          <p:cNvPicPr>
            <a:picLocks noChangeAspect="1"/>
          </p:cNvPicPr>
          <p:nvPr/>
        </p:nvPicPr>
        <p:blipFill rotWithShape="1">
          <a:blip r:embed="rId3"/>
          <a:srcRect l="17184" b="15336"/>
          <a:stretch/>
        </p:blipFill>
        <p:spPr>
          <a:xfrm>
            <a:off x="4588815" y="5014971"/>
            <a:ext cx="895928" cy="911946"/>
          </a:xfrm>
          <a:prstGeom prst="rect">
            <a:avLst/>
          </a:prstGeom>
        </p:spPr>
      </p:pic>
      <p:pic>
        <p:nvPicPr>
          <p:cNvPr id="13" name="Picture 12"/>
          <p:cNvPicPr>
            <a:picLocks noChangeAspect="1"/>
          </p:cNvPicPr>
          <p:nvPr/>
        </p:nvPicPr>
        <p:blipFill rotWithShape="1">
          <a:blip r:embed="rId4"/>
          <a:srcRect b="30931"/>
          <a:stretch/>
        </p:blipFill>
        <p:spPr>
          <a:xfrm>
            <a:off x="4434574" y="3289726"/>
            <a:ext cx="1050169" cy="761200"/>
          </a:xfrm>
          <a:prstGeom prst="rect">
            <a:avLst/>
          </a:prstGeom>
        </p:spPr>
      </p:pic>
    </p:spTree>
    <p:extLst>
      <p:ext uri="{BB962C8B-B14F-4D97-AF65-F5344CB8AC3E}">
        <p14:creationId xmlns:p14="http://schemas.microsoft.com/office/powerpoint/2010/main" val="4087406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2506300"/>
              </p:ext>
            </p:extLst>
          </p:nvPr>
        </p:nvGraphicFramePr>
        <p:xfrm>
          <a:off x="182962" y="165537"/>
          <a:ext cx="11800114" cy="7359469"/>
        </p:xfrm>
        <a:graphic>
          <a:graphicData uri="http://schemas.openxmlformats.org/drawingml/2006/table">
            <a:tbl>
              <a:tblPr firstRow="1" bandRow="1">
                <a:tableStyleId>{5C22544A-7EE6-4342-B048-85BDC9FD1C3A}</a:tableStyleId>
              </a:tblPr>
              <a:tblGrid>
                <a:gridCol w="1243817">
                  <a:extLst>
                    <a:ext uri="{9D8B030D-6E8A-4147-A177-3AD203B41FA5}">
                      <a16:colId xmlns:a16="http://schemas.microsoft.com/office/drawing/2014/main" val="1570321957"/>
                    </a:ext>
                  </a:extLst>
                </a:gridCol>
                <a:gridCol w="10556297">
                  <a:extLst>
                    <a:ext uri="{9D8B030D-6E8A-4147-A177-3AD203B41FA5}">
                      <a16:colId xmlns:a16="http://schemas.microsoft.com/office/drawing/2014/main" val="4061377099"/>
                    </a:ext>
                  </a:extLst>
                </a:gridCol>
              </a:tblGrid>
              <a:tr h="370352">
                <a:tc>
                  <a:txBody>
                    <a:bodyPr/>
                    <a:lstStyle/>
                    <a:p>
                      <a:pPr algn="ctr"/>
                      <a:r>
                        <a:rPr lang="en-GB" sz="1600" dirty="0" smtClean="0"/>
                        <a:t>Subject</a:t>
                      </a:r>
                      <a:endParaRPr lang="en-GB" sz="1600" dirty="0"/>
                    </a:p>
                  </a:txBody>
                  <a:tcPr/>
                </a:tc>
                <a:tc>
                  <a:txBody>
                    <a:bodyPr/>
                    <a:lstStyle/>
                    <a:p>
                      <a:pPr algn="ctr"/>
                      <a:r>
                        <a:rPr lang="en-GB" sz="1600" dirty="0" smtClean="0"/>
                        <a:t>Term 5 Learning</a:t>
                      </a:r>
                      <a:endParaRPr lang="en-GB" sz="1600" dirty="0"/>
                    </a:p>
                  </a:txBody>
                  <a:tcPr/>
                </a:tc>
                <a:extLst>
                  <a:ext uri="{0D108BD9-81ED-4DB2-BD59-A6C34878D82A}">
                    <a16:rowId xmlns:a16="http://schemas.microsoft.com/office/drawing/2014/main" val="2767687984"/>
                  </a:ext>
                </a:extLst>
              </a:tr>
              <a:tr h="908032">
                <a:tc>
                  <a:txBody>
                    <a:bodyPr/>
                    <a:lstStyle/>
                    <a:p>
                      <a:r>
                        <a:rPr lang="en-GB" sz="1200" dirty="0" smtClean="0"/>
                        <a:t>Drawing Club</a:t>
                      </a:r>
                      <a:r>
                        <a:rPr lang="en-GB" sz="1200" baseline="0" dirty="0" smtClean="0"/>
                        <a:t> texts</a:t>
                      </a:r>
                      <a:endParaRPr lang="en-GB" sz="1200" dirty="0"/>
                    </a:p>
                  </a:txBody>
                  <a:tcPr/>
                </a:tc>
                <a:tc>
                  <a:txBody>
                    <a:bodyPr/>
                    <a:lstStyle/>
                    <a:p>
                      <a:r>
                        <a:rPr lang="en-GB" sz="1200" dirty="0" smtClean="0"/>
                        <a:t>W1/</a:t>
                      </a:r>
                      <a:r>
                        <a:rPr lang="en-GB" sz="1200" baseline="0" dirty="0" smtClean="0"/>
                        <a:t> W2</a:t>
                      </a:r>
                      <a:r>
                        <a:rPr lang="en-GB" sz="1200" dirty="0" smtClean="0"/>
                        <a:t>         </a:t>
                      </a:r>
                    </a:p>
                    <a:p>
                      <a:r>
                        <a:rPr lang="en-GB" sz="1200" dirty="0" smtClean="0"/>
                        <a:t>                                         </a:t>
                      </a:r>
                      <a:r>
                        <a:rPr lang="en-GB" sz="1200" baseline="0" dirty="0" smtClean="0"/>
                        <a:t>                                   </a:t>
                      </a:r>
                      <a:r>
                        <a:rPr lang="en-GB" sz="1200" dirty="0" smtClean="0"/>
                        <a:t>W3/W4                                                 W5</a:t>
                      </a:r>
                      <a:r>
                        <a:rPr lang="en-GB" sz="1200" baseline="0" dirty="0" smtClean="0"/>
                        <a:t>     </a:t>
                      </a:r>
                    </a:p>
                    <a:p>
                      <a:r>
                        <a:rPr lang="en-GB" sz="1200" baseline="0" dirty="0" smtClean="0"/>
                        <a:t>                                                                                                                                            </a:t>
                      </a:r>
                      <a:endParaRPr lang="en-GB" sz="1200" dirty="0" smtClean="0"/>
                    </a:p>
                  </a:txBody>
                  <a:tcPr/>
                </a:tc>
                <a:extLst>
                  <a:ext uri="{0D108BD9-81ED-4DB2-BD59-A6C34878D82A}">
                    <a16:rowId xmlns:a16="http://schemas.microsoft.com/office/drawing/2014/main" val="266724361"/>
                  </a:ext>
                </a:extLst>
              </a:tr>
              <a:tr h="1054913">
                <a:tc>
                  <a:txBody>
                    <a:bodyPr/>
                    <a:lstStyle/>
                    <a:p>
                      <a:r>
                        <a:rPr lang="en-GB" sz="1200" dirty="0" smtClean="0"/>
                        <a:t>Mathematics</a:t>
                      </a:r>
                      <a:endParaRPr lang="en-GB" sz="1200" dirty="0"/>
                    </a:p>
                  </a:txBody>
                  <a:tcPr/>
                </a:tc>
                <a:tc>
                  <a:txBody>
                    <a:bodyPr/>
                    <a:lstStyle/>
                    <a:p>
                      <a:r>
                        <a:rPr lang="en-GB" sz="1200" dirty="0" smtClean="0"/>
                        <a:t>Consolidation of the composition of numbers 6-10</a:t>
                      </a:r>
                    </a:p>
                    <a:p>
                      <a:r>
                        <a:rPr lang="en-GB" sz="1200" dirty="0" smtClean="0"/>
                        <a:t>Number bonds to 10</a:t>
                      </a:r>
                    </a:p>
                    <a:p>
                      <a:r>
                        <a:rPr lang="en-GB" sz="1200" dirty="0" smtClean="0"/>
                        <a:t>Sharing and grouping items fairly </a:t>
                      </a:r>
                    </a:p>
                    <a:p>
                      <a:r>
                        <a:rPr lang="en-GB" sz="1200" dirty="0" smtClean="0"/>
                        <a:t>Odd and evens </a:t>
                      </a:r>
                    </a:p>
                    <a:p>
                      <a:r>
                        <a:rPr lang="en-GB" sz="1200" dirty="0" smtClean="0"/>
                        <a:t>Doubles to 10</a:t>
                      </a:r>
                    </a:p>
                    <a:p>
                      <a:endParaRPr lang="en-GB" sz="1200" dirty="0"/>
                    </a:p>
                  </a:txBody>
                  <a:tcPr/>
                </a:tc>
                <a:extLst>
                  <a:ext uri="{0D108BD9-81ED-4DB2-BD59-A6C34878D82A}">
                    <a16:rowId xmlns:a16="http://schemas.microsoft.com/office/drawing/2014/main" val="151457985"/>
                  </a:ext>
                </a:extLst>
              </a:tr>
              <a:tr h="390858">
                <a:tc>
                  <a:txBody>
                    <a:bodyPr/>
                    <a:lstStyle/>
                    <a:p>
                      <a:r>
                        <a:rPr lang="en-GB" sz="1200" dirty="0" smtClean="0"/>
                        <a:t>Phonics</a:t>
                      </a:r>
                      <a:r>
                        <a:rPr lang="en-GB" sz="1200" baseline="0" dirty="0" smtClean="0"/>
                        <a:t> </a:t>
                      </a:r>
                      <a:endParaRPr lang="en-GB" sz="1200" dirty="0"/>
                    </a:p>
                  </a:txBody>
                  <a:tcPr/>
                </a:tc>
                <a:tc>
                  <a:txBody>
                    <a:bodyPr/>
                    <a:lstStyle/>
                    <a:p>
                      <a:r>
                        <a:rPr lang="en-GB" sz="1200" dirty="0" smtClean="0"/>
                        <a:t>Phase 3 Letters and sounds</a:t>
                      </a:r>
                      <a:r>
                        <a:rPr lang="en-GB" sz="1200" baseline="0" dirty="0" smtClean="0"/>
                        <a:t> consolidation, concentrating on segmenting and blending skills. Writing captions and sentences.</a:t>
                      </a:r>
                    </a:p>
                    <a:p>
                      <a:r>
                        <a:rPr lang="en-GB" sz="1200" baseline="0" dirty="0" smtClean="0"/>
                        <a:t>Key words – Practising list of words to recognise by sight.</a:t>
                      </a:r>
                    </a:p>
                    <a:p>
                      <a:r>
                        <a:rPr lang="en-GB" sz="1200" baseline="0" dirty="0" smtClean="0"/>
                        <a:t>Phase </a:t>
                      </a:r>
                      <a:r>
                        <a:rPr lang="en-GB" sz="1200" baseline="0" dirty="0" smtClean="0"/>
                        <a:t>4 letters and sounds.</a:t>
                      </a:r>
                      <a:endParaRPr lang="en-GB" sz="1200" baseline="0" dirty="0" smtClean="0"/>
                    </a:p>
                    <a:p>
                      <a:r>
                        <a:rPr lang="en-GB" sz="1200" b="0" i="1" kern="1200" dirty="0" smtClean="0">
                          <a:solidFill>
                            <a:schemeClr val="dk1"/>
                          </a:solidFill>
                          <a:effectLst/>
                          <a:latin typeface="+mn-lt"/>
                          <a:ea typeface="+mn-ea"/>
                          <a:cs typeface="+mn-cs"/>
                        </a:rPr>
                        <a:t>In Phase 4 children are not taught any new phonemes or graphemes. Instead, they are taught to further manipulate the phonemes and graphemes they have already learnt. Many of the words children explored in Phase 2 and 3 were monosyllabic (words of one syllable). In Phase 4 children explore more polysyllabic words (words containing more than one syllable). Many of the words in Phase 2 and 3 required children to blend approximately three sounds together in order to read them. Phase 4 requires children to blend an increasing number of sounds together in order to read.</a:t>
                      </a:r>
                      <a:endParaRPr lang="en-GB" sz="1200" i="1" dirty="0" smtClean="0"/>
                    </a:p>
                  </a:txBody>
                  <a:tcPr/>
                </a:tc>
                <a:extLst>
                  <a:ext uri="{0D108BD9-81ED-4DB2-BD59-A6C34878D82A}">
                    <a16:rowId xmlns:a16="http://schemas.microsoft.com/office/drawing/2014/main" val="3428528163"/>
                  </a:ext>
                </a:extLst>
              </a:tr>
              <a:tr h="481049">
                <a:tc>
                  <a:txBody>
                    <a:bodyPr/>
                    <a:lstStyle/>
                    <a:p>
                      <a:r>
                        <a:rPr lang="en-GB" sz="1200" dirty="0" smtClean="0"/>
                        <a:t>Religious</a:t>
                      </a:r>
                      <a:r>
                        <a:rPr lang="en-GB" sz="1200" baseline="0" dirty="0" smtClean="0"/>
                        <a:t> Education</a:t>
                      </a:r>
                    </a:p>
                    <a:p>
                      <a:endParaRPr lang="en-GB" sz="1200" dirty="0"/>
                    </a:p>
                  </a:txBody>
                  <a:tcPr/>
                </a:tc>
                <a:tc>
                  <a:txBody>
                    <a:bodyPr/>
                    <a:lstStyle/>
                    <a:p>
                      <a:r>
                        <a:rPr lang="en-GB" sz="1200" dirty="0" smtClean="0"/>
                        <a:t>Which people are special and why?</a:t>
                      </a:r>
                      <a:endParaRPr lang="en-GB" sz="1200" dirty="0"/>
                    </a:p>
                  </a:txBody>
                  <a:tcPr/>
                </a:tc>
                <a:extLst>
                  <a:ext uri="{0D108BD9-81ED-4DB2-BD59-A6C34878D82A}">
                    <a16:rowId xmlns:a16="http://schemas.microsoft.com/office/drawing/2014/main" val="3816168237"/>
                  </a:ext>
                </a:extLst>
              </a:tr>
              <a:tr h="574065">
                <a:tc>
                  <a:txBody>
                    <a:bodyPr/>
                    <a:lstStyle/>
                    <a:p>
                      <a:r>
                        <a:rPr lang="en-GB" sz="1200" dirty="0" smtClean="0"/>
                        <a:t>Physical Education</a:t>
                      </a:r>
                      <a:endParaRPr lang="en-GB" sz="1200" dirty="0"/>
                    </a:p>
                  </a:txBody>
                  <a:tcPr/>
                </a:tc>
                <a:tc>
                  <a:txBody>
                    <a:bodyPr/>
                    <a:lstStyle/>
                    <a:p>
                      <a:r>
                        <a:rPr lang="en-GB" sz="1200" dirty="0" smtClean="0"/>
                        <a:t>Children will be challenged through a variety </a:t>
                      </a:r>
                      <a:r>
                        <a:rPr lang="en-GB" sz="1200" baseline="0" dirty="0" smtClean="0"/>
                        <a:t> </a:t>
                      </a:r>
                      <a:r>
                        <a:rPr lang="en-GB" sz="1200" dirty="0" smtClean="0"/>
                        <a:t>range of gross and fine motor activities and games which develop the children's balance, coordination, strength, control and agility. </a:t>
                      </a:r>
                    </a:p>
                  </a:txBody>
                  <a:tcPr/>
                </a:tc>
                <a:extLst>
                  <a:ext uri="{0D108BD9-81ED-4DB2-BD59-A6C34878D82A}">
                    <a16:rowId xmlns:a16="http://schemas.microsoft.com/office/drawing/2014/main" val="3890642279"/>
                  </a:ext>
                </a:extLst>
              </a:tr>
              <a:tr h="388620">
                <a:tc>
                  <a:txBody>
                    <a:bodyPr/>
                    <a:lstStyle/>
                    <a:p>
                      <a:r>
                        <a:rPr lang="en-GB" sz="1200" dirty="0" smtClean="0"/>
                        <a:t>Expressive</a:t>
                      </a:r>
                      <a:r>
                        <a:rPr lang="en-GB" sz="1200" baseline="0" dirty="0" smtClean="0"/>
                        <a:t> Arts and Design</a:t>
                      </a:r>
                      <a:endParaRPr lang="en-GB" sz="1200" dirty="0"/>
                    </a:p>
                  </a:txBody>
                  <a:tcPr/>
                </a:tc>
                <a:tc>
                  <a:txBody>
                    <a:bodyPr/>
                    <a:lstStyle/>
                    <a:p>
                      <a:r>
                        <a:rPr lang="en-GB" sz="1200" b="0" dirty="0" smtClean="0"/>
                        <a:t>The children will be encouraged to use resources to create their own music, dance and narratives through </a:t>
                      </a:r>
                      <a:r>
                        <a:rPr lang="en-GB" sz="1200" b="0" dirty="0" smtClean="0"/>
                        <a:t>play.</a:t>
                      </a:r>
                      <a:r>
                        <a:rPr lang="en-GB" sz="1200" b="0" baseline="0" dirty="0" smtClean="0"/>
                        <a:t> </a:t>
                      </a:r>
                      <a:r>
                        <a:rPr lang="en-GB" sz="1200" b="0" dirty="0" smtClean="0"/>
                        <a:t>We </a:t>
                      </a:r>
                      <a:r>
                        <a:rPr lang="en-GB" sz="1200" b="0" dirty="0" smtClean="0"/>
                        <a:t>will make models of </a:t>
                      </a:r>
                      <a:r>
                        <a:rPr lang="en-GB" sz="1200" b="0" dirty="0" err="1" smtClean="0"/>
                        <a:t>minibeasts</a:t>
                      </a:r>
                      <a:r>
                        <a:rPr lang="en-GB" sz="1200" b="0" dirty="0" smtClean="0"/>
                        <a:t>,</a:t>
                      </a:r>
                      <a:r>
                        <a:rPr lang="en-GB" sz="1200" b="0" baseline="0" dirty="0" smtClean="0"/>
                        <a:t> l</a:t>
                      </a:r>
                      <a:r>
                        <a:rPr lang="en-GB" sz="1200" b="0" dirty="0" smtClean="0"/>
                        <a:t>earn </a:t>
                      </a:r>
                      <a:r>
                        <a:rPr lang="en-GB" sz="1200" b="0" dirty="0" err="1" smtClean="0"/>
                        <a:t>minibeast</a:t>
                      </a:r>
                      <a:r>
                        <a:rPr lang="en-GB" sz="1200" b="0" dirty="0" smtClean="0"/>
                        <a:t> themed songs</a:t>
                      </a:r>
                      <a:r>
                        <a:rPr lang="en-GB" sz="1200" b="0" baseline="0" dirty="0" smtClean="0"/>
                        <a:t> and c</a:t>
                      </a:r>
                      <a:r>
                        <a:rPr lang="en-GB" sz="1200" b="0" dirty="0" smtClean="0"/>
                        <a:t>ombine materials and textures to create our own </a:t>
                      </a:r>
                      <a:r>
                        <a:rPr lang="en-GB" sz="1200" b="0" dirty="0" err="1" smtClean="0"/>
                        <a:t>minibeast</a:t>
                      </a:r>
                      <a:r>
                        <a:rPr lang="en-GB" sz="1200" b="0" dirty="0" smtClean="0"/>
                        <a:t> themed artwork.</a:t>
                      </a:r>
                    </a:p>
                    <a:p>
                      <a:endParaRPr lang="en-GB" sz="1200" b="0" dirty="0" smtClean="0"/>
                    </a:p>
                  </a:txBody>
                  <a:tcPr/>
                </a:tc>
                <a:extLst>
                  <a:ext uri="{0D108BD9-81ED-4DB2-BD59-A6C34878D82A}">
                    <a16:rowId xmlns:a16="http://schemas.microsoft.com/office/drawing/2014/main" val="1381074574"/>
                  </a:ext>
                </a:extLst>
              </a:tr>
              <a:tr h="931289">
                <a:tc>
                  <a:txBody>
                    <a:bodyPr/>
                    <a:lstStyle/>
                    <a:p>
                      <a:r>
                        <a:rPr lang="en-GB" sz="1200" dirty="0" smtClean="0"/>
                        <a:t>Understanding</a:t>
                      </a:r>
                      <a:r>
                        <a:rPr lang="en-GB" sz="1200" baseline="0" dirty="0" smtClean="0"/>
                        <a:t> the world: </a:t>
                      </a:r>
                      <a:endParaRPr lang="en-GB" sz="1200" dirty="0"/>
                    </a:p>
                  </a:txBody>
                  <a:tcPr/>
                </a:tc>
                <a:tc>
                  <a:txBody>
                    <a:bodyPr/>
                    <a:lstStyle/>
                    <a:p>
                      <a:r>
                        <a:rPr lang="en-GB" sz="1200" dirty="0" smtClean="0"/>
                        <a:t>We will be:</a:t>
                      </a:r>
                    </a:p>
                    <a:p>
                      <a:r>
                        <a:rPr lang="en-GB" sz="1200" dirty="0" smtClean="0"/>
                        <a:t>● Learning facts about different </a:t>
                      </a:r>
                      <a:r>
                        <a:rPr lang="en-GB" sz="1200" dirty="0" err="1" smtClean="0"/>
                        <a:t>minibeasts</a:t>
                      </a:r>
                      <a:r>
                        <a:rPr lang="en-GB" sz="1200" dirty="0" smtClean="0"/>
                        <a:t> and their habitats.</a:t>
                      </a:r>
                    </a:p>
                    <a:p>
                      <a:r>
                        <a:rPr lang="en-GB" sz="1200" dirty="0" smtClean="0"/>
                        <a:t>● Learning about the life cycles of butterflies and frogs.</a:t>
                      </a:r>
                    </a:p>
                    <a:p>
                      <a:r>
                        <a:rPr lang="en-GB" sz="1200" dirty="0" smtClean="0"/>
                        <a:t>● Explore the </a:t>
                      </a:r>
                      <a:r>
                        <a:rPr lang="en-GB" sz="1200" dirty="0" err="1" smtClean="0"/>
                        <a:t>minibeasts</a:t>
                      </a:r>
                      <a:r>
                        <a:rPr lang="en-GB" sz="1200" dirty="0" smtClean="0"/>
                        <a:t> living in our local </a:t>
                      </a:r>
                      <a:r>
                        <a:rPr lang="en-GB" sz="1200" baseline="0" dirty="0" smtClean="0"/>
                        <a:t> </a:t>
                      </a:r>
                      <a:r>
                        <a:rPr lang="en-GB" sz="1200" dirty="0" smtClean="0"/>
                        <a:t>environment </a:t>
                      </a:r>
                      <a:r>
                        <a:rPr lang="en-GB" sz="1200" dirty="0" err="1" smtClean="0"/>
                        <a:t>e.g</a:t>
                      </a:r>
                      <a:r>
                        <a:rPr lang="en-GB" sz="1200" dirty="0" smtClean="0"/>
                        <a:t> gardens and outdoor spaces.</a:t>
                      </a:r>
                    </a:p>
                    <a:p>
                      <a:r>
                        <a:rPr lang="en-GB" sz="1200" dirty="0" smtClean="0"/>
                        <a:t>● We will talk about our own local environment and how we are able to help look after our environment</a:t>
                      </a:r>
                    </a:p>
                    <a:p>
                      <a:endParaRPr lang="en-GB" dirty="0"/>
                    </a:p>
                  </a:txBody>
                  <a:tcPr/>
                </a:tc>
                <a:extLst>
                  <a:ext uri="{0D108BD9-81ED-4DB2-BD59-A6C34878D82A}">
                    <a16:rowId xmlns:a16="http://schemas.microsoft.com/office/drawing/2014/main" val="759605774"/>
                  </a:ext>
                </a:extLst>
              </a:tr>
              <a:tr h="386380">
                <a:tc>
                  <a:txBody>
                    <a:bodyPr/>
                    <a:lstStyle/>
                    <a:p>
                      <a:r>
                        <a:rPr lang="en-GB" sz="1200" dirty="0" smtClean="0"/>
                        <a:t>Jigsaw</a:t>
                      </a:r>
                      <a:endParaRPr lang="en-GB" sz="1200" dirty="0"/>
                    </a:p>
                  </a:txBody>
                  <a:tcPr/>
                </a:tc>
                <a:tc>
                  <a:txBody>
                    <a:bodyPr/>
                    <a:lstStyle/>
                    <a:p>
                      <a:r>
                        <a:rPr lang="en-GB" sz="1200" dirty="0" smtClean="0"/>
                        <a:t>Healthy</a:t>
                      </a:r>
                      <a:r>
                        <a:rPr lang="en-GB" sz="1200" baseline="0" dirty="0" smtClean="0"/>
                        <a:t> me; How we can keep happy and healthy by the choices we make.</a:t>
                      </a:r>
                      <a:endParaRPr lang="en-GB" sz="1200" dirty="0"/>
                    </a:p>
                  </a:txBody>
                  <a:tcPr/>
                </a:tc>
                <a:extLst>
                  <a:ext uri="{0D108BD9-81ED-4DB2-BD59-A6C34878D82A}">
                    <a16:rowId xmlns:a16="http://schemas.microsoft.com/office/drawing/2014/main" val="2071090644"/>
                  </a:ext>
                </a:extLst>
              </a:tr>
            </a:tbl>
          </a:graphicData>
        </a:graphic>
      </p:graphicFrame>
      <p:pic>
        <p:nvPicPr>
          <p:cNvPr id="1028" name="Picture 4" descr="http://www.sthelensprimaryalveston.org.uk/reception/wp-content/uploads/sites/14/2014/04/st-helens-logo-20151.png"/>
          <p:cNvPicPr>
            <a:picLocks noChangeAspect="1" noChangeArrowheads="1"/>
          </p:cNvPicPr>
          <p:nvPr/>
        </p:nvPicPr>
        <p:blipFill rotWithShape="1">
          <a:blip r:embed="rId2">
            <a:extLst>
              <a:ext uri="{28A0092B-C50C-407E-A947-70E740481C1C}">
                <a14:useLocalDpi xmlns:a14="http://schemas.microsoft.com/office/drawing/2010/main" val="0"/>
              </a:ext>
            </a:extLst>
          </a:blip>
          <a:srcRect r="8038"/>
          <a:stretch/>
        </p:blipFill>
        <p:spPr bwMode="auto">
          <a:xfrm>
            <a:off x="8794650" y="6858000"/>
            <a:ext cx="3188426" cy="714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452034" y="610998"/>
            <a:ext cx="1118855" cy="774106"/>
          </a:xfrm>
          <a:prstGeom prst="rect">
            <a:avLst/>
          </a:prstGeom>
        </p:spPr>
      </p:pic>
      <p:pic>
        <p:nvPicPr>
          <p:cNvPr id="7" name="Picture 6"/>
          <p:cNvPicPr>
            <a:picLocks noChangeAspect="1"/>
          </p:cNvPicPr>
          <p:nvPr/>
        </p:nvPicPr>
        <p:blipFill>
          <a:blip r:embed="rId4"/>
          <a:stretch>
            <a:fillRect/>
          </a:stretch>
        </p:blipFill>
        <p:spPr>
          <a:xfrm>
            <a:off x="5118521" y="546246"/>
            <a:ext cx="620127" cy="849002"/>
          </a:xfrm>
          <a:prstGeom prst="rect">
            <a:avLst/>
          </a:prstGeom>
        </p:spPr>
      </p:pic>
      <p:pic>
        <p:nvPicPr>
          <p:cNvPr id="8" name="Picture 7"/>
          <p:cNvPicPr>
            <a:picLocks noChangeAspect="1"/>
          </p:cNvPicPr>
          <p:nvPr/>
        </p:nvPicPr>
        <p:blipFill>
          <a:blip r:embed="rId5"/>
          <a:stretch>
            <a:fillRect/>
          </a:stretch>
        </p:blipFill>
        <p:spPr>
          <a:xfrm>
            <a:off x="7095207" y="546246"/>
            <a:ext cx="859257" cy="871749"/>
          </a:xfrm>
          <a:prstGeom prst="rect">
            <a:avLst/>
          </a:prstGeom>
        </p:spPr>
      </p:pic>
    </p:spTree>
    <p:extLst>
      <p:ext uri="{BB962C8B-B14F-4D97-AF65-F5344CB8AC3E}">
        <p14:creationId xmlns:p14="http://schemas.microsoft.com/office/powerpoint/2010/main" val="238177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711</Words>
  <Application>Microsoft Office PowerPoint</Application>
  <PresentationFormat>Widescreen</PresentationFormat>
  <Paragraphs>74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Adams</dc:creator>
  <cp:lastModifiedBy>Ella Tomlinson</cp:lastModifiedBy>
  <cp:revision>87</cp:revision>
  <cp:lastPrinted>2020-01-16T10:08:31Z</cp:lastPrinted>
  <dcterms:created xsi:type="dcterms:W3CDTF">2020-01-06T13:49:07Z</dcterms:created>
  <dcterms:modified xsi:type="dcterms:W3CDTF">2022-04-30T19:46:36Z</dcterms:modified>
</cp:coreProperties>
</file>