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62" autoAdjust="0"/>
    <p:restoredTop sz="94660"/>
  </p:normalViewPr>
  <p:slideViewPr>
    <p:cSldViewPr snapToGrid="0">
      <p:cViewPr varScale="1">
        <p:scale>
          <a:sx n="88" d="100"/>
          <a:sy n="88" d="100"/>
        </p:scale>
        <p:origin x="44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4AA808E-C301-4750-A05F-51517655F64D}" type="datetimeFigureOut">
              <a:rPr lang="en-GB" smtClean="0"/>
              <a:t>27/04/2022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538F548-FFBC-4599-8C98-F80E057A58A5}" type="slidenum">
              <a:rPr lang="en-GB" smtClean="0"/>
              <a:t>‹#›</a:t>
            </a:fld>
            <a:endParaRPr lang="en-GB" dirty="0"/>
          </a:p>
        </p:txBody>
      </p:sp>
    </p:spTree>
    <p:extLst>
      <p:ext uri="{BB962C8B-B14F-4D97-AF65-F5344CB8AC3E}">
        <p14:creationId xmlns:p14="http://schemas.microsoft.com/office/powerpoint/2010/main" val="1759307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4AA808E-C301-4750-A05F-51517655F64D}" type="datetimeFigureOut">
              <a:rPr lang="en-GB" smtClean="0"/>
              <a:t>27/04/2022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538F548-FFBC-4599-8C98-F80E057A58A5}" type="slidenum">
              <a:rPr lang="en-GB" smtClean="0"/>
              <a:t>‹#›</a:t>
            </a:fld>
            <a:endParaRPr lang="en-GB" dirty="0"/>
          </a:p>
        </p:txBody>
      </p:sp>
    </p:spTree>
    <p:extLst>
      <p:ext uri="{BB962C8B-B14F-4D97-AF65-F5344CB8AC3E}">
        <p14:creationId xmlns:p14="http://schemas.microsoft.com/office/powerpoint/2010/main" val="674539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4AA808E-C301-4750-A05F-51517655F64D}" type="datetimeFigureOut">
              <a:rPr lang="en-GB" smtClean="0"/>
              <a:t>27/04/2022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538F548-FFBC-4599-8C98-F80E057A58A5}" type="slidenum">
              <a:rPr lang="en-GB" smtClean="0"/>
              <a:t>‹#›</a:t>
            </a:fld>
            <a:endParaRPr lang="en-GB" dirty="0"/>
          </a:p>
        </p:txBody>
      </p:sp>
    </p:spTree>
    <p:extLst>
      <p:ext uri="{BB962C8B-B14F-4D97-AF65-F5344CB8AC3E}">
        <p14:creationId xmlns:p14="http://schemas.microsoft.com/office/powerpoint/2010/main" val="3624609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4AA808E-C301-4750-A05F-51517655F64D}" type="datetimeFigureOut">
              <a:rPr lang="en-GB" smtClean="0"/>
              <a:t>27/04/2022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538F548-FFBC-4599-8C98-F80E057A58A5}" type="slidenum">
              <a:rPr lang="en-GB" smtClean="0"/>
              <a:t>‹#›</a:t>
            </a:fld>
            <a:endParaRPr lang="en-GB" dirty="0"/>
          </a:p>
        </p:txBody>
      </p:sp>
    </p:spTree>
    <p:extLst>
      <p:ext uri="{BB962C8B-B14F-4D97-AF65-F5344CB8AC3E}">
        <p14:creationId xmlns:p14="http://schemas.microsoft.com/office/powerpoint/2010/main" val="955710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4AA808E-C301-4750-A05F-51517655F64D}" type="datetimeFigureOut">
              <a:rPr lang="en-GB" smtClean="0"/>
              <a:t>27/04/2022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538F548-FFBC-4599-8C98-F80E057A58A5}" type="slidenum">
              <a:rPr lang="en-GB" smtClean="0"/>
              <a:t>‹#›</a:t>
            </a:fld>
            <a:endParaRPr lang="en-GB" dirty="0"/>
          </a:p>
        </p:txBody>
      </p:sp>
    </p:spTree>
    <p:extLst>
      <p:ext uri="{BB962C8B-B14F-4D97-AF65-F5344CB8AC3E}">
        <p14:creationId xmlns:p14="http://schemas.microsoft.com/office/powerpoint/2010/main" val="913522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4AA808E-C301-4750-A05F-51517655F64D}" type="datetimeFigureOut">
              <a:rPr lang="en-GB" smtClean="0"/>
              <a:t>27/04/2022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538F548-FFBC-4599-8C98-F80E057A58A5}" type="slidenum">
              <a:rPr lang="en-GB" smtClean="0"/>
              <a:t>‹#›</a:t>
            </a:fld>
            <a:endParaRPr lang="en-GB" dirty="0"/>
          </a:p>
        </p:txBody>
      </p:sp>
    </p:spTree>
    <p:extLst>
      <p:ext uri="{BB962C8B-B14F-4D97-AF65-F5344CB8AC3E}">
        <p14:creationId xmlns:p14="http://schemas.microsoft.com/office/powerpoint/2010/main" val="1338813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4AA808E-C301-4750-A05F-51517655F64D}" type="datetimeFigureOut">
              <a:rPr lang="en-GB" smtClean="0"/>
              <a:t>27/04/2022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3538F548-FFBC-4599-8C98-F80E057A58A5}" type="slidenum">
              <a:rPr lang="en-GB" smtClean="0"/>
              <a:t>‹#›</a:t>
            </a:fld>
            <a:endParaRPr lang="en-GB" dirty="0"/>
          </a:p>
        </p:txBody>
      </p:sp>
    </p:spTree>
    <p:extLst>
      <p:ext uri="{BB962C8B-B14F-4D97-AF65-F5344CB8AC3E}">
        <p14:creationId xmlns:p14="http://schemas.microsoft.com/office/powerpoint/2010/main" val="1050176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4AA808E-C301-4750-A05F-51517655F64D}" type="datetimeFigureOut">
              <a:rPr lang="en-GB" smtClean="0"/>
              <a:t>27/04/2022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3538F548-FFBC-4599-8C98-F80E057A58A5}" type="slidenum">
              <a:rPr lang="en-GB" smtClean="0"/>
              <a:t>‹#›</a:t>
            </a:fld>
            <a:endParaRPr lang="en-GB" dirty="0"/>
          </a:p>
        </p:txBody>
      </p:sp>
    </p:spTree>
    <p:extLst>
      <p:ext uri="{BB962C8B-B14F-4D97-AF65-F5344CB8AC3E}">
        <p14:creationId xmlns:p14="http://schemas.microsoft.com/office/powerpoint/2010/main" val="3515101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AA808E-C301-4750-A05F-51517655F64D}" type="datetimeFigureOut">
              <a:rPr lang="en-GB" smtClean="0"/>
              <a:t>27/04/2022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3538F548-FFBC-4599-8C98-F80E057A58A5}" type="slidenum">
              <a:rPr lang="en-GB" smtClean="0"/>
              <a:t>‹#›</a:t>
            </a:fld>
            <a:endParaRPr lang="en-GB" dirty="0"/>
          </a:p>
        </p:txBody>
      </p:sp>
    </p:spTree>
    <p:extLst>
      <p:ext uri="{BB962C8B-B14F-4D97-AF65-F5344CB8AC3E}">
        <p14:creationId xmlns:p14="http://schemas.microsoft.com/office/powerpoint/2010/main" val="2320067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4AA808E-C301-4750-A05F-51517655F64D}" type="datetimeFigureOut">
              <a:rPr lang="en-GB" smtClean="0"/>
              <a:t>27/04/2022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538F548-FFBC-4599-8C98-F80E057A58A5}" type="slidenum">
              <a:rPr lang="en-GB" smtClean="0"/>
              <a:t>‹#›</a:t>
            </a:fld>
            <a:endParaRPr lang="en-GB" dirty="0"/>
          </a:p>
        </p:txBody>
      </p:sp>
    </p:spTree>
    <p:extLst>
      <p:ext uri="{BB962C8B-B14F-4D97-AF65-F5344CB8AC3E}">
        <p14:creationId xmlns:p14="http://schemas.microsoft.com/office/powerpoint/2010/main" val="1965741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4AA808E-C301-4750-A05F-51517655F64D}" type="datetimeFigureOut">
              <a:rPr lang="en-GB" smtClean="0"/>
              <a:t>27/04/2022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538F548-FFBC-4599-8C98-F80E057A58A5}" type="slidenum">
              <a:rPr lang="en-GB" smtClean="0"/>
              <a:t>‹#›</a:t>
            </a:fld>
            <a:endParaRPr lang="en-GB" dirty="0"/>
          </a:p>
        </p:txBody>
      </p:sp>
    </p:spTree>
    <p:extLst>
      <p:ext uri="{BB962C8B-B14F-4D97-AF65-F5344CB8AC3E}">
        <p14:creationId xmlns:p14="http://schemas.microsoft.com/office/powerpoint/2010/main" val="2206017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AA808E-C301-4750-A05F-51517655F64D}" type="datetimeFigureOut">
              <a:rPr lang="en-GB" smtClean="0"/>
              <a:t>27/04/2022</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38F548-FFBC-4599-8C98-F80E057A58A5}" type="slidenum">
              <a:rPr lang="en-GB" smtClean="0"/>
              <a:t>‹#›</a:t>
            </a:fld>
            <a:endParaRPr lang="en-GB" dirty="0"/>
          </a:p>
        </p:txBody>
      </p:sp>
    </p:spTree>
    <p:extLst>
      <p:ext uri="{BB962C8B-B14F-4D97-AF65-F5344CB8AC3E}">
        <p14:creationId xmlns:p14="http://schemas.microsoft.com/office/powerpoint/2010/main" val="3076188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collection.sciencemuseumgroup.org.uk/people/ap26659/parkes-alexander" TargetMode="Externa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literacyshed.com/something-fishy.html" TargetMode="Externa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17566"/>
            <a:ext cx="4807058" cy="2693045"/>
          </a:xfrm>
          <a:prstGeom prst="rect">
            <a:avLst/>
          </a:prstGeom>
          <a:noFill/>
        </p:spPr>
        <p:txBody>
          <a:bodyPr wrap="square" rtlCol="0">
            <a:spAutoFit/>
          </a:bodyPr>
          <a:lstStyle/>
          <a:p>
            <a:r>
              <a:rPr lang="en-GB" sz="1050" b="1" dirty="0" smtClean="0"/>
              <a:t>Summer Term 2022 Year 1 (KS1)</a:t>
            </a:r>
          </a:p>
          <a:p>
            <a:endParaRPr lang="en-GB" sz="1050" dirty="0"/>
          </a:p>
          <a:p>
            <a:pPr lvl="0"/>
            <a:r>
              <a:rPr lang="en-GB" sz="1050" b="1" dirty="0" smtClean="0"/>
              <a:t>Connected Curriculum Theme: </a:t>
            </a:r>
            <a:r>
              <a:rPr lang="en-GB" sz="1050" dirty="0"/>
              <a:t>Sustainable Environmental Development</a:t>
            </a:r>
          </a:p>
          <a:p>
            <a:endParaRPr lang="en-GB" sz="1050" b="1" dirty="0"/>
          </a:p>
          <a:p>
            <a:r>
              <a:rPr lang="en-GB" sz="1050" b="1" dirty="0" smtClean="0"/>
              <a:t>Global Theme Progression: </a:t>
            </a:r>
            <a:r>
              <a:rPr lang="en-GB" sz="1050" dirty="0"/>
              <a:t>Positive and negative impacts of people’s actions (including own personal choices) on others and the environment. How people can damage or improve the environment</a:t>
            </a:r>
            <a:r>
              <a:rPr lang="en-GB" sz="1050" dirty="0" smtClean="0"/>
              <a:t>.</a:t>
            </a:r>
          </a:p>
          <a:p>
            <a:endParaRPr lang="en-GB" sz="1050" b="1" dirty="0" smtClean="0"/>
          </a:p>
          <a:p>
            <a:r>
              <a:rPr lang="en-GB" sz="1050" b="1" dirty="0" smtClean="0"/>
              <a:t>Global Theme Attitudes: </a:t>
            </a:r>
            <a:r>
              <a:rPr lang="en-GB" sz="1050" dirty="0"/>
              <a:t>Concern for the environment and commitment to sustainable </a:t>
            </a:r>
            <a:r>
              <a:rPr lang="en-GB" sz="1050" dirty="0" smtClean="0"/>
              <a:t>development</a:t>
            </a:r>
          </a:p>
          <a:p>
            <a:endParaRPr lang="en-GB" sz="1050" dirty="0"/>
          </a:p>
          <a:p>
            <a:r>
              <a:rPr lang="en-GB" sz="1050" b="1" dirty="0" smtClean="0"/>
              <a:t>Topic:</a:t>
            </a:r>
            <a:r>
              <a:rPr lang="en-GB" sz="1050" dirty="0" smtClean="0"/>
              <a:t> </a:t>
            </a:r>
            <a:r>
              <a:rPr lang="en-GB" sz="1050" dirty="0"/>
              <a:t>History will focus on the significant event of plastic being invented. Geography will focus on a local area and how it has changed over time from an environmental perspective.</a:t>
            </a:r>
            <a:r>
              <a:rPr lang="en-GB" sz="1050" b="1" dirty="0"/>
              <a:t> </a:t>
            </a:r>
            <a:endParaRPr lang="en-GB" sz="1050" dirty="0"/>
          </a:p>
          <a:p>
            <a:endParaRPr lang="en-GB" sz="1100" dirty="0"/>
          </a:p>
          <a:p>
            <a:endParaRPr lang="en-GB" sz="1100" dirty="0"/>
          </a:p>
        </p:txBody>
      </p:sp>
      <p:sp>
        <p:nvSpPr>
          <p:cNvPr id="5" name="TextBox 4"/>
          <p:cNvSpPr txBox="1"/>
          <p:nvPr/>
        </p:nvSpPr>
        <p:spPr>
          <a:xfrm>
            <a:off x="5292671" y="117566"/>
            <a:ext cx="5735148" cy="3046988"/>
          </a:xfrm>
          <a:prstGeom prst="rect">
            <a:avLst/>
          </a:prstGeom>
          <a:noFill/>
        </p:spPr>
        <p:txBody>
          <a:bodyPr wrap="square" rtlCol="0">
            <a:spAutoFit/>
          </a:bodyPr>
          <a:lstStyle/>
          <a:p>
            <a:r>
              <a:rPr lang="en-GB" sz="1100" b="1" dirty="0" smtClean="0"/>
              <a:t>Our </a:t>
            </a:r>
            <a:r>
              <a:rPr lang="en-GB" sz="1100" b="1" dirty="0"/>
              <a:t>Big Question: </a:t>
            </a:r>
            <a:r>
              <a:rPr lang="en-GB" sz="1100" dirty="0"/>
              <a:t>How can human’s negative behaviour impact the environment?</a:t>
            </a:r>
          </a:p>
          <a:p>
            <a:endParaRPr lang="en-GB" sz="1100" dirty="0" smtClean="0"/>
          </a:p>
          <a:p>
            <a:r>
              <a:rPr lang="en-GB" sz="1000" b="1" dirty="0"/>
              <a:t>Term </a:t>
            </a:r>
            <a:r>
              <a:rPr lang="en-GB" sz="1000" b="1" dirty="0" smtClean="0"/>
              <a:t>5 Learning Questions:</a:t>
            </a:r>
            <a:endParaRPr lang="en-GB" sz="1000" dirty="0"/>
          </a:p>
          <a:p>
            <a:r>
              <a:rPr lang="en-GB" sz="1000" dirty="0"/>
              <a:t>When/how/who invented plastic?</a:t>
            </a:r>
          </a:p>
          <a:p>
            <a:r>
              <a:rPr lang="en-GB" sz="1000" dirty="0"/>
              <a:t>What is plastic used for? How does it change overtime?</a:t>
            </a:r>
          </a:p>
          <a:p>
            <a:r>
              <a:rPr lang="en-GB" sz="1000" dirty="0"/>
              <a:t>What is the impact on the environment</a:t>
            </a:r>
            <a:r>
              <a:rPr lang="en-GB" sz="1000" dirty="0" smtClean="0"/>
              <a:t>?</a:t>
            </a:r>
            <a:endParaRPr lang="en-GB" sz="1000" dirty="0"/>
          </a:p>
          <a:p>
            <a:r>
              <a:rPr lang="en-GB" sz="1000" b="1" dirty="0"/>
              <a:t>Term </a:t>
            </a:r>
            <a:r>
              <a:rPr lang="en-GB" sz="1000" b="1" dirty="0" smtClean="0"/>
              <a:t>6 Learning Questions:</a:t>
            </a:r>
            <a:endParaRPr lang="en-GB" sz="1000" dirty="0"/>
          </a:p>
          <a:p>
            <a:r>
              <a:rPr lang="en-GB" sz="1000" dirty="0"/>
              <a:t>How has the local area changed over the last 30 years?</a:t>
            </a:r>
          </a:p>
          <a:p>
            <a:r>
              <a:rPr lang="en-GB" sz="1000" dirty="0"/>
              <a:t>Why has Bristol Zoo chosen to relocate to The Wild Place?</a:t>
            </a:r>
          </a:p>
          <a:p>
            <a:r>
              <a:rPr lang="en-GB" sz="1000" dirty="0"/>
              <a:t>How do we ensure the animals are moving to a sustainable environment? How can we make the environment at The Wild Place much more environmentally friendly?</a:t>
            </a:r>
          </a:p>
          <a:p>
            <a:r>
              <a:rPr lang="en-GB" sz="1000" dirty="0"/>
              <a:t>How can we raise awareness of environmental change and make a difference?</a:t>
            </a:r>
          </a:p>
          <a:p>
            <a:endParaRPr lang="en-GB" sz="1000" dirty="0"/>
          </a:p>
          <a:p>
            <a:r>
              <a:rPr lang="en-GB" sz="1000" b="1" dirty="0" smtClean="0"/>
              <a:t>Visit: </a:t>
            </a:r>
            <a:r>
              <a:rPr lang="en-GB" sz="1000" dirty="0" smtClean="0"/>
              <a:t>Marine biologist – TBC</a:t>
            </a:r>
          </a:p>
          <a:p>
            <a:endParaRPr lang="en-GB" sz="1000" dirty="0"/>
          </a:p>
          <a:p>
            <a:r>
              <a:rPr lang="en-GB" sz="1000" b="1" dirty="0"/>
              <a:t>Term </a:t>
            </a:r>
            <a:r>
              <a:rPr lang="en-GB" sz="1000" b="1" dirty="0" smtClean="0"/>
              <a:t>6 </a:t>
            </a:r>
            <a:r>
              <a:rPr lang="en-GB" sz="1000" b="1" dirty="0"/>
              <a:t>Maxi Product Outcome</a:t>
            </a:r>
            <a:r>
              <a:rPr lang="en-GB" sz="1000" b="1" dirty="0" smtClean="0"/>
              <a:t>: </a:t>
            </a:r>
            <a:r>
              <a:rPr lang="en-GB" sz="1000" dirty="0"/>
              <a:t>Sponsored walk to raise money for a charity e.g. Green Spaces/Deforestation. Develop a video to raise awareness and encourage donations.</a:t>
            </a:r>
          </a:p>
          <a:p>
            <a:endParaRPr lang="en-GB" sz="1000" dirty="0"/>
          </a:p>
          <a:p>
            <a:endParaRPr lang="en-GB" sz="1000" dirty="0" smtClean="0"/>
          </a:p>
        </p:txBody>
      </p:sp>
      <p:graphicFrame>
        <p:nvGraphicFramePr>
          <p:cNvPr id="11" name="Table 10"/>
          <p:cNvGraphicFramePr>
            <a:graphicFrameLocks noGrp="1"/>
          </p:cNvGraphicFramePr>
          <p:nvPr>
            <p:extLst>
              <p:ext uri="{D42A27DB-BD31-4B8C-83A1-F6EECF244321}">
                <p14:modId xmlns:p14="http://schemas.microsoft.com/office/powerpoint/2010/main" val="2832612208"/>
              </p:ext>
            </p:extLst>
          </p:nvPr>
        </p:nvGraphicFramePr>
        <p:xfrm>
          <a:off x="152400" y="2648332"/>
          <a:ext cx="4684968" cy="4114800"/>
        </p:xfrm>
        <a:graphic>
          <a:graphicData uri="http://schemas.openxmlformats.org/drawingml/2006/table">
            <a:tbl>
              <a:tblPr firstRow="1" bandRow="1">
                <a:tableStyleId>{5C22544A-7EE6-4342-B048-85BDC9FD1C3A}</a:tableStyleId>
              </a:tblPr>
              <a:tblGrid>
                <a:gridCol w="2613680">
                  <a:extLst>
                    <a:ext uri="{9D8B030D-6E8A-4147-A177-3AD203B41FA5}">
                      <a16:colId xmlns:a16="http://schemas.microsoft.com/office/drawing/2014/main" val="619007484"/>
                    </a:ext>
                  </a:extLst>
                </a:gridCol>
                <a:gridCol w="2071288">
                  <a:extLst>
                    <a:ext uri="{9D8B030D-6E8A-4147-A177-3AD203B41FA5}">
                      <a16:colId xmlns:a16="http://schemas.microsoft.com/office/drawing/2014/main" val="560217468"/>
                    </a:ext>
                  </a:extLst>
                </a:gridCol>
              </a:tblGrid>
              <a:tr h="487642">
                <a:tc>
                  <a:txBody>
                    <a:bodyPr/>
                    <a:lstStyle/>
                    <a:p>
                      <a:r>
                        <a:rPr lang="en-GB" sz="1400" b="1" dirty="0" smtClean="0">
                          <a:solidFill>
                            <a:schemeClr val="tx1"/>
                          </a:solidFill>
                        </a:rPr>
                        <a:t>Some</a:t>
                      </a:r>
                      <a:r>
                        <a:rPr lang="en-GB" sz="1400" b="1" baseline="0" dirty="0" smtClean="0">
                          <a:solidFill>
                            <a:schemeClr val="tx1"/>
                          </a:solidFill>
                        </a:rPr>
                        <a:t> F</a:t>
                      </a:r>
                      <a:r>
                        <a:rPr lang="en-GB" sz="1400" b="1" dirty="0" smtClean="0">
                          <a:solidFill>
                            <a:schemeClr val="tx1"/>
                          </a:solidFill>
                        </a:rPr>
                        <a:t>acts </a:t>
                      </a:r>
                    </a:p>
                    <a:p>
                      <a:r>
                        <a:rPr lang="en-GB" sz="1400" b="1" dirty="0" smtClean="0">
                          <a:solidFill>
                            <a:schemeClr val="tx1"/>
                          </a:solidFill>
                        </a:rPr>
                        <a:t>(Knowledge &amp; Understanding)</a:t>
                      </a:r>
                      <a:endParaRPr lang="en-GB" sz="1400" b="1" dirty="0">
                        <a:solidFill>
                          <a:schemeClr val="tx1"/>
                        </a:solidFill>
                      </a:endParaRPr>
                    </a:p>
                  </a:txBody>
                  <a:tcPr/>
                </a:tc>
                <a:tc>
                  <a:txBody>
                    <a:bodyPr/>
                    <a:lstStyle/>
                    <a:p>
                      <a:r>
                        <a:rPr lang="en-GB" sz="1400" b="1" dirty="0" smtClean="0">
                          <a:solidFill>
                            <a:schemeClr val="tx1"/>
                          </a:solidFill>
                        </a:rPr>
                        <a:t>Skills</a:t>
                      </a:r>
                      <a:endParaRPr lang="en-GB" sz="1400" b="1" dirty="0">
                        <a:solidFill>
                          <a:schemeClr val="tx1"/>
                        </a:solidFill>
                      </a:endParaRPr>
                    </a:p>
                  </a:txBody>
                  <a:tcPr/>
                </a:tc>
                <a:extLst>
                  <a:ext uri="{0D108BD9-81ED-4DB2-BD59-A6C34878D82A}">
                    <a16:rowId xmlns:a16="http://schemas.microsoft.com/office/drawing/2014/main" val="3899967018"/>
                  </a:ext>
                </a:extLst>
              </a:tr>
              <a:tr h="3384806">
                <a:tc>
                  <a:txBody>
                    <a:bodyPr/>
                    <a:lstStyle/>
                    <a:p>
                      <a:r>
                        <a:rPr lang="en-GB" sz="1000" b="1" i="0" kern="1200" cap="all" dirty="0" smtClean="0">
                          <a:solidFill>
                            <a:schemeClr val="dk1"/>
                          </a:solidFill>
                          <a:effectLst/>
                          <a:latin typeface="+mn-lt"/>
                          <a:ea typeface="+mn-ea"/>
                          <a:cs typeface="+mn-cs"/>
                        </a:rPr>
                        <a:t>THE FIRST SYNTHETIC PLASTICS</a:t>
                      </a:r>
                    </a:p>
                    <a:p>
                      <a:r>
                        <a:rPr lang="en-GB" sz="1000" b="0" i="0" kern="1200" dirty="0" smtClean="0">
                          <a:solidFill>
                            <a:schemeClr val="dk1"/>
                          </a:solidFill>
                          <a:effectLst/>
                          <a:latin typeface="+mn-lt"/>
                          <a:ea typeface="+mn-ea"/>
                          <a:cs typeface="+mn-cs"/>
                        </a:rPr>
                        <a:t>By the middle of the 19th century, in the wake of industrialised goods production, some animal-derived materials had become increasingly scarce. Elephants were facing extinction if demand for their ivory, used in items from piano keys to billiard balls, continued. The same fate awaited some species of turtle, whose shell was harnessed for combs.  Inventors soon attempted to tackle this environmental and economic problem, with many patents for new semi-synthetic materials based on natural substances such as cork, blood and milk. One of the earliest was cellulose nitrate—cotton fibres dissolved in nitric and sulphuric acids then mixed with vegetable oil. </a:t>
                      </a:r>
                    </a:p>
                    <a:p>
                      <a:r>
                        <a:rPr lang="en-GB" sz="1000" b="0" i="0" kern="1200" dirty="0" smtClean="0">
                          <a:solidFill>
                            <a:schemeClr val="dk1"/>
                          </a:solidFill>
                          <a:effectLst/>
                          <a:latin typeface="+mn-lt"/>
                          <a:ea typeface="+mn-ea"/>
                          <a:cs typeface="+mn-cs"/>
                        </a:rPr>
                        <a:t>Its inventor, the Birmingham-born  </a:t>
                      </a:r>
                      <a:r>
                        <a:rPr lang="en-GB" sz="1000" b="0" i="0" kern="1200" dirty="0" smtClean="0">
                          <a:solidFill>
                            <a:schemeClr val="dk1"/>
                          </a:solidFill>
                          <a:effectLst/>
                          <a:latin typeface="+mn-lt"/>
                          <a:ea typeface="+mn-ea"/>
                          <a:cs typeface="+mn-cs"/>
                          <a:hlinkClick r:id="rId2"/>
                        </a:rPr>
                        <a:t>Alexander Parkes</a:t>
                      </a:r>
                      <a:r>
                        <a:rPr lang="en-GB" sz="1000" b="0" i="0" kern="1200" dirty="0" smtClean="0">
                          <a:solidFill>
                            <a:schemeClr val="dk1"/>
                          </a:solidFill>
                          <a:effectLst/>
                          <a:latin typeface="+mn-lt"/>
                          <a:ea typeface="+mn-ea"/>
                          <a:cs typeface="+mn-cs"/>
                        </a:rPr>
                        <a:t>, patented this new material in 1862 as </a:t>
                      </a:r>
                      <a:r>
                        <a:rPr lang="en-GB" sz="1000" b="0" i="0" kern="1200" dirty="0" err="1" smtClean="0">
                          <a:solidFill>
                            <a:schemeClr val="dk1"/>
                          </a:solidFill>
                          <a:effectLst/>
                          <a:latin typeface="+mn-lt"/>
                          <a:ea typeface="+mn-ea"/>
                          <a:cs typeface="+mn-cs"/>
                        </a:rPr>
                        <a:t>Parkesine</a:t>
                      </a:r>
                      <a:r>
                        <a:rPr lang="en-GB" sz="1000" b="0" i="0" kern="1200" dirty="0" smtClean="0">
                          <a:solidFill>
                            <a:schemeClr val="dk1"/>
                          </a:solidFill>
                          <a:effectLst/>
                          <a:latin typeface="+mn-lt"/>
                          <a:ea typeface="+mn-ea"/>
                          <a:cs typeface="+mn-cs"/>
                        </a:rPr>
                        <a:t>. Considered the first manufactured plastic, it was a cheap and colourful substitute for ivory or tortoiseshell. </a:t>
                      </a:r>
                    </a:p>
                  </a:txBody>
                  <a:tcPr/>
                </a:tc>
                <a:tc>
                  <a:txBody>
                    <a:bodyPr/>
                    <a:lstStyle/>
                    <a:p>
                      <a:r>
                        <a:rPr lang="en-GB" sz="1000" b="1" kern="1200" dirty="0" smtClean="0">
                          <a:solidFill>
                            <a:schemeClr val="dk1"/>
                          </a:solidFill>
                          <a:effectLst/>
                          <a:latin typeface="+mn-lt"/>
                          <a:ea typeface="+mn-ea"/>
                          <a:cs typeface="+mn-cs"/>
                        </a:rPr>
                        <a:t>Self-awareness and reflection -</a:t>
                      </a:r>
                      <a:r>
                        <a:rPr lang="en-GB" sz="1000" kern="1200" dirty="0" smtClean="0">
                          <a:solidFill>
                            <a:schemeClr val="dk1"/>
                          </a:solidFill>
                          <a:effectLst/>
                          <a:latin typeface="+mn-lt"/>
                          <a:ea typeface="+mn-ea"/>
                          <a:cs typeface="+mn-cs"/>
                        </a:rPr>
                        <a:t> Children will be able to recognise effects of own behaviour on others and use this to help make choices. The children will be able to identify matters that are important to self and others and will learn from mistakes and feedback.  </a:t>
                      </a:r>
                    </a:p>
                    <a:p>
                      <a:endParaRPr lang="en-GB" sz="1000" kern="1200" dirty="0" smtClean="0">
                        <a:solidFill>
                          <a:schemeClr val="dk1"/>
                        </a:solidFill>
                        <a:effectLst/>
                        <a:latin typeface="+mn-lt"/>
                        <a:ea typeface="+mn-ea"/>
                        <a:cs typeface="+mn-cs"/>
                      </a:endParaRPr>
                    </a:p>
                    <a:p>
                      <a:endParaRPr lang="en-GB" sz="1000" kern="1200" dirty="0" smtClean="0">
                        <a:solidFill>
                          <a:schemeClr val="dk1"/>
                        </a:solidFill>
                        <a:effectLst/>
                        <a:latin typeface="+mn-lt"/>
                        <a:ea typeface="+mn-ea"/>
                        <a:cs typeface="+mn-cs"/>
                      </a:endParaRPr>
                    </a:p>
                    <a:p>
                      <a:endParaRPr lang="en-GB" sz="1000" kern="1200" dirty="0" smtClean="0">
                        <a:solidFill>
                          <a:schemeClr val="dk1"/>
                        </a:solidFill>
                        <a:effectLst/>
                        <a:latin typeface="+mn-lt"/>
                        <a:ea typeface="+mn-ea"/>
                        <a:cs typeface="+mn-cs"/>
                      </a:endParaRPr>
                    </a:p>
                    <a:p>
                      <a:endParaRPr lang="en-GB" sz="1000" kern="1200" dirty="0" smtClean="0">
                        <a:solidFill>
                          <a:schemeClr val="dk1"/>
                        </a:solidFill>
                        <a:effectLst/>
                        <a:latin typeface="+mn-lt"/>
                        <a:ea typeface="+mn-ea"/>
                        <a:cs typeface="+mn-cs"/>
                      </a:endParaRPr>
                    </a:p>
                    <a:p>
                      <a:r>
                        <a:rPr lang="en-GB" sz="1000" b="1" kern="1200" dirty="0" smtClean="0">
                          <a:solidFill>
                            <a:schemeClr val="dk1"/>
                          </a:solidFill>
                          <a:effectLst/>
                          <a:latin typeface="+mn-lt"/>
                          <a:ea typeface="+mn-ea"/>
                          <a:cs typeface="+mn-cs"/>
                        </a:rPr>
                        <a:t>Cooperation and conflict resolution -</a:t>
                      </a:r>
                      <a:r>
                        <a:rPr lang="en-GB" sz="1000" kern="1200" dirty="0" smtClean="0">
                          <a:solidFill>
                            <a:schemeClr val="dk1"/>
                          </a:solidFill>
                          <a:effectLst/>
                          <a:latin typeface="+mn-lt"/>
                          <a:ea typeface="+mn-ea"/>
                          <a:cs typeface="+mn-cs"/>
                        </a:rPr>
                        <a:t> Children will be able to play and work cooperatively by helping to ensure that everyone in own group is included. They will begin to show tact and diplomacy. </a:t>
                      </a:r>
                    </a:p>
                    <a:p>
                      <a:endParaRPr lang="en-GB" sz="1000" kern="1200" dirty="0" smtClean="0">
                        <a:solidFill>
                          <a:schemeClr val="dk1"/>
                        </a:solidFill>
                        <a:effectLst/>
                        <a:latin typeface="+mn-lt"/>
                        <a:ea typeface="+mn-ea"/>
                        <a:cs typeface="+mn-cs"/>
                      </a:endParaRPr>
                    </a:p>
                    <a:p>
                      <a:endParaRPr lang="en-GB" sz="1000" kern="1200" dirty="0" smtClean="0">
                        <a:solidFill>
                          <a:schemeClr val="dk1"/>
                        </a:solidFill>
                        <a:effectLst/>
                        <a:latin typeface="+mn-lt"/>
                        <a:ea typeface="+mn-ea"/>
                        <a:cs typeface="+mn-cs"/>
                      </a:endParaRPr>
                    </a:p>
                    <a:p>
                      <a:endParaRPr lang="en-GB" sz="1000" kern="1200" dirty="0" smtClean="0">
                        <a:solidFill>
                          <a:schemeClr val="dk1"/>
                        </a:solidFill>
                        <a:effectLst/>
                        <a:latin typeface="+mn-lt"/>
                        <a:ea typeface="+mn-ea"/>
                        <a:cs typeface="+mn-cs"/>
                      </a:endParaRPr>
                    </a:p>
                    <a:p>
                      <a:endParaRPr lang="en-GB" sz="1000" kern="1200" dirty="0" smtClean="0">
                        <a:solidFill>
                          <a:schemeClr val="dk1"/>
                        </a:solidFill>
                        <a:effectLst/>
                        <a:latin typeface="+mn-lt"/>
                        <a:ea typeface="+mn-ea"/>
                        <a:cs typeface="+mn-cs"/>
                      </a:endParaRPr>
                    </a:p>
                    <a:p>
                      <a:endParaRPr lang="en-GB" sz="1000" kern="1200" dirty="0" smtClean="0">
                        <a:solidFill>
                          <a:schemeClr val="dk1"/>
                        </a:solidFill>
                        <a:effectLst/>
                        <a:latin typeface="+mn-lt"/>
                        <a:ea typeface="+mn-ea"/>
                        <a:cs typeface="+mn-cs"/>
                      </a:endParaRPr>
                    </a:p>
                  </a:txBody>
                  <a:tcPr/>
                </a:tc>
                <a:extLst>
                  <a:ext uri="{0D108BD9-81ED-4DB2-BD59-A6C34878D82A}">
                    <a16:rowId xmlns:a16="http://schemas.microsoft.com/office/drawing/2014/main" val="1211957674"/>
                  </a:ext>
                </a:extLst>
              </a:tr>
            </a:tbl>
          </a:graphicData>
        </a:graphic>
      </p:graphicFrame>
      <p:pic>
        <p:nvPicPr>
          <p:cNvPr id="12" name="Picture 11"/>
          <p:cNvPicPr/>
          <p:nvPr/>
        </p:nvPicPr>
        <p:blipFill>
          <a:blip r:embed="rId3" cstate="print">
            <a:extLst>
              <a:ext uri="{28A0092B-C50C-407E-A947-70E740481C1C}">
                <a14:useLocalDpi xmlns:a14="http://schemas.microsoft.com/office/drawing/2010/main" val="0"/>
              </a:ext>
            </a:extLst>
          </a:blip>
          <a:stretch>
            <a:fillRect/>
          </a:stretch>
        </p:blipFill>
        <p:spPr>
          <a:xfrm>
            <a:off x="10565131" y="117566"/>
            <a:ext cx="1557201" cy="1378503"/>
          </a:xfrm>
          <a:prstGeom prst="rect">
            <a:avLst/>
          </a:prstGeom>
        </p:spPr>
      </p:pic>
      <p:graphicFrame>
        <p:nvGraphicFramePr>
          <p:cNvPr id="10" name="Table 9"/>
          <p:cNvGraphicFramePr>
            <a:graphicFrameLocks noGrp="1"/>
          </p:cNvGraphicFramePr>
          <p:nvPr>
            <p:extLst>
              <p:ext uri="{D42A27DB-BD31-4B8C-83A1-F6EECF244321}">
                <p14:modId xmlns:p14="http://schemas.microsoft.com/office/powerpoint/2010/main" val="895547256"/>
              </p:ext>
            </p:extLst>
          </p:nvPr>
        </p:nvGraphicFramePr>
        <p:xfrm>
          <a:off x="4889790" y="2881732"/>
          <a:ext cx="7232542" cy="3881400"/>
        </p:xfrm>
        <a:graphic>
          <a:graphicData uri="http://schemas.openxmlformats.org/drawingml/2006/table">
            <a:tbl>
              <a:tblPr firstRow="1" bandRow="1">
                <a:tableStyleId>{5C22544A-7EE6-4342-B048-85BDC9FD1C3A}</a:tableStyleId>
              </a:tblPr>
              <a:tblGrid>
                <a:gridCol w="1205629">
                  <a:extLst>
                    <a:ext uri="{9D8B030D-6E8A-4147-A177-3AD203B41FA5}">
                      <a16:colId xmlns:a16="http://schemas.microsoft.com/office/drawing/2014/main" val="3450411787"/>
                    </a:ext>
                  </a:extLst>
                </a:gridCol>
                <a:gridCol w="2410641">
                  <a:extLst>
                    <a:ext uri="{9D8B030D-6E8A-4147-A177-3AD203B41FA5}">
                      <a16:colId xmlns:a16="http://schemas.microsoft.com/office/drawing/2014/main" val="1497667853"/>
                    </a:ext>
                  </a:extLst>
                </a:gridCol>
                <a:gridCol w="935932">
                  <a:extLst>
                    <a:ext uri="{9D8B030D-6E8A-4147-A177-3AD203B41FA5}">
                      <a16:colId xmlns:a16="http://schemas.microsoft.com/office/drawing/2014/main" val="983102770"/>
                    </a:ext>
                  </a:extLst>
                </a:gridCol>
                <a:gridCol w="2680340">
                  <a:extLst>
                    <a:ext uri="{9D8B030D-6E8A-4147-A177-3AD203B41FA5}">
                      <a16:colId xmlns:a16="http://schemas.microsoft.com/office/drawing/2014/main" val="462923952"/>
                    </a:ext>
                  </a:extLst>
                </a:gridCol>
              </a:tblGrid>
              <a:tr h="253543">
                <a:tc gridSpan="4">
                  <a:txBody>
                    <a:bodyPr/>
                    <a:lstStyle/>
                    <a:p>
                      <a:r>
                        <a:rPr lang="en-GB" sz="1400" b="1" dirty="0" smtClean="0">
                          <a:solidFill>
                            <a:schemeClr val="tx1"/>
                          </a:solidFill>
                        </a:rPr>
                        <a:t>Vocabulary Dozen</a:t>
                      </a:r>
                      <a:endParaRPr lang="en-GB" sz="1400" b="1" dirty="0">
                        <a:solidFill>
                          <a:schemeClr val="tx1"/>
                        </a:solidFill>
                      </a:endParaRPr>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518771877"/>
                  </a:ext>
                </a:extLst>
              </a:tr>
              <a:tr h="709920">
                <a:tc>
                  <a:txBody>
                    <a:bodyPr/>
                    <a:lstStyle/>
                    <a:p>
                      <a:r>
                        <a:rPr lang="en-GB" sz="1000" dirty="0" smtClean="0">
                          <a:latin typeface="+mn-lt"/>
                        </a:rPr>
                        <a:t>Sustainable</a:t>
                      </a:r>
                      <a:endParaRPr lang="en-GB" sz="1000" dirty="0">
                        <a:latin typeface="+mn-lt"/>
                      </a:endParaRPr>
                    </a:p>
                  </a:txBody>
                  <a:tcPr/>
                </a:tc>
                <a:tc>
                  <a:txBody>
                    <a:bodyPr/>
                    <a:lstStyle/>
                    <a:p>
                      <a:r>
                        <a:rPr lang="en-GB" sz="1000" b="0" i="0" kern="1200" dirty="0" smtClean="0">
                          <a:solidFill>
                            <a:schemeClr val="dk1"/>
                          </a:solidFill>
                          <a:effectLst/>
                          <a:latin typeface="+mn-lt"/>
                          <a:ea typeface="+mn-ea"/>
                          <a:cs typeface="+mn-cs"/>
                        </a:rPr>
                        <a:t>Sustainability is the idea that humans must interact with the environment in a way that ensures there will be enough resources left for future generations.</a:t>
                      </a:r>
                      <a:endParaRPr lang="en-GB" sz="1000" b="0" dirty="0">
                        <a:latin typeface="+mn-lt"/>
                      </a:endParaRPr>
                    </a:p>
                  </a:txBody>
                  <a:tcPr/>
                </a:tc>
                <a:tc>
                  <a:txBody>
                    <a:bodyPr/>
                    <a:lstStyle/>
                    <a:p>
                      <a:r>
                        <a:rPr lang="en-GB" sz="1000" dirty="0" smtClean="0"/>
                        <a:t>Compare</a:t>
                      </a:r>
                      <a:endParaRPr lang="en-GB" sz="1000" dirty="0"/>
                    </a:p>
                  </a:txBody>
                  <a:tcPr/>
                </a:tc>
                <a:tc>
                  <a:txBody>
                    <a:bodyPr/>
                    <a:lstStyle/>
                    <a:p>
                      <a:r>
                        <a:rPr lang="en-GB" sz="1000" b="0" i="0" kern="1200" dirty="0" smtClean="0">
                          <a:solidFill>
                            <a:schemeClr val="dk1"/>
                          </a:solidFill>
                          <a:effectLst/>
                          <a:latin typeface="+mn-lt"/>
                          <a:ea typeface="+mn-ea"/>
                          <a:cs typeface="+mn-cs"/>
                        </a:rPr>
                        <a:t>Estimate, measure, or note the similarity or dissimilarity between.</a:t>
                      </a:r>
                    </a:p>
                    <a:p>
                      <a:r>
                        <a:rPr lang="en-GB" sz="1000" b="0" i="0" kern="1200" dirty="0" smtClean="0">
                          <a:solidFill>
                            <a:schemeClr val="dk1"/>
                          </a:solidFill>
                          <a:effectLst/>
                          <a:latin typeface="+mn-lt"/>
                          <a:ea typeface="+mn-ea"/>
                          <a:cs typeface="+mn-cs"/>
                        </a:rPr>
                        <a:t/>
                      </a:r>
                      <a:br>
                        <a:rPr lang="en-GB" sz="1000" b="0" i="0" kern="1200" dirty="0" smtClean="0">
                          <a:solidFill>
                            <a:schemeClr val="dk1"/>
                          </a:solidFill>
                          <a:effectLst/>
                          <a:latin typeface="+mn-lt"/>
                          <a:ea typeface="+mn-ea"/>
                          <a:cs typeface="+mn-cs"/>
                        </a:rPr>
                      </a:br>
                      <a:endParaRPr lang="en-GB" sz="1000" b="0" dirty="0"/>
                    </a:p>
                  </a:txBody>
                  <a:tcPr/>
                </a:tc>
                <a:extLst>
                  <a:ext uri="{0D108BD9-81ED-4DB2-BD59-A6C34878D82A}">
                    <a16:rowId xmlns:a16="http://schemas.microsoft.com/office/drawing/2014/main" val="69060131"/>
                  </a:ext>
                </a:extLst>
              </a:tr>
              <a:tr h="456377">
                <a:tc>
                  <a:txBody>
                    <a:bodyPr/>
                    <a:lstStyle/>
                    <a:p>
                      <a:r>
                        <a:rPr lang="en-GB" sz="1000" dirty="0" smtClean="0">
                          <a:solidFill>
                            <a:schemeClr val="tx1"/>
                          </a:solidFill>
                          <a:latin typeface="+mn-lt"/>
                        </a:rPr>
                        <a:t>Reusable</a:t>
                      </a:r>
                      <a:endParaRPr lang="en-GB" sz="1000" dirty="0">
                        <a:solidFill>
                          <a:schemeClr val="tx1"/>
                        </a:solidFill>
                        <a:latin typeface="+mn-lt"/>
                      </a:endParaRPr>
                    </a:p>
                  </a:txBody>
                  <a:tcPr/>
                </a:tc>
                <a:tc>
                  <a:txBody>
                    <a:bodyPr/>
                    <a:lstStyle/>
                    <a:p>
                      <a:r>
                        <a:rPr lang="en-GB" sz="1000" b="0" i="0" kern="1200" dirty="0" smtClean="0">
                          <a:solidFill>
                            <a:schemeClr val="dk1"/>
                          </a:solidFill>
                          <a:effectLst/>
                          <a:latin typeface="+mn-lt"/>
                          <a:ea typeface="+mn-ea"/>
                          <a:cs typeface="+mn-cs"/>
                        </a:rPr>
                        <a:t>Able to be used again or more than once.</a:t>
                      </a:r>
                    </a:p>
                  </a:txBody>
                  <a:tcPr/>
                </a:tc>
                <a:tc>
                  <a:txBody>
                    <a:bodyPr/>
                    <a:lstStyle/>
                    <a:p>
                      <a:r>
                        <a:rPr lang="en-GB" sz="1000" dirty="0" smtClean="0"/>
                        <a:t>Fieldwork</a:t>
                      </a:r>
                      <a:endParaRPr lang="en-GB" sz="1000" dirty="0"/>
                    </a:p>
                  </a:txBody>
                  <a:tcPr/>
                </a:tc>
                <a:tc>
                  <a:txBody>
                    <a:bodyPr/>
                    <a:lstStyle/>
                    <a:p>
                      <a:r>
                        <a:rPr lang="en-GB" sz="1000" b="0" i="0" kern="1200" dirty="0" smtClean="0">
                          <a:solidFill>
                            <a:schemeClr val="dk1"/>
                          </a:solidFill>
                          <a:effectLst/>
                          <a:latin typeface="+mn-lt"/>
                          <a:ea typeface="+mn-ea"/>
                          <a:cs typeface="+mn-cs"/>
                        </a:rPr>
                        <a:t>Scientific research, exploration, or observation conducted outside of the classroom.</a:t>
                      </a:r>
                      <a:endParaRPr lang="en-GB" sz="1000" b="0" dirty="0"/>
                    </a:p>
                  </a:txBody>
                  <a:tcPr/>
                </a:tc>
                <a:extLst>
                  <a:ext uri="{0D108BD9-81ED-4DB2-BD59-A6C34878D82A}">
                    <a16:rowId xmlns:a16="http://schemas.microsoft.com/office/drawing/2014/main" val="3943474987"/>
                  </a:ext>
                </a:extLst>
              </a:tr>
              <a:tr h="760629">
                <a:tc>
                  <a:txBody>
                    <a:bodyPr/>
                    <a:lstStyle/>
                    <a:p>
                      <a:r>
                        <a:rPr lang="en-GB" sz="1000" dirty="0" smtClean="0"/>
                        <a:t>Environment</a:t>
                      </a:r>
                      <a:endParaRPr lang="en-GB" sz="1000" dirty="0"/>
                    </a:p>
                  </a:txBody>
                  <a:tcPr/>
                </a:tc>
                <a:tc>
                  <a:txBody>
                    <a:bodyPr/>
                    <a:lstStyle/>
                    <a:p>
                      <a:r>
                        <a:rPr lang="en-GB" sz="1000" b="0" i="0" kern="1200" dirty="0" smtClean="0">
                          <a:solidFill>
                            <a:schemeClr val="dk1"/>
                          </a:solidFill>
                          <a:effectLst/>
                          <a:latin typeface="+mn-lt"/>
                          <a:ea typeface="+mn-ea"/>
                          <a:cs typeface="+mn-cs"/>
                        </a:rPr>
                        <a:t>The surroundings or conditions in which a person, animal, or plant lives or operates. </a:t>
                      </a:r>
                    </a:p>
                  </a:txBody>
                  <a:tcPr/>
                </a:tc>
                <a:tc>
                  <a:txBody>
                    <a:bodyPr/>
                    <a:lstStyle/>
                    <a:p>
                      <a:r>
                        <a:rPr lang="en-GB" sz="1000" dirty="0" smtClean="0"/>
                        <a:t>Urban</a:t>
                      </a:r>
                      <a:endParaRPr lang="en-GB" sz="1000" dirty="0"/>
                    </a:p>
                  </a:txBody>
                  <a:tcPr/>
                </a:tc>
                <a:tc>
                  <a:txBody>
                    <a:bodyPr/>
                    <a:lstStyle/>
                    <a:p>
                      <a:r>
                        <a:rPr lang="en-GB" sz="900" b="0" i="0" kern="1200" dirty="0" smtClean="0">
                          <a:solidFill>
                            <a:schemeClr val="dk1"/>
                          </a:solidFill>
                          <a:effectLst/>
                          <a:latin typeface="+mn-lt"/>
                          <a:ea typeface="+mn-ea"/>
                          <a:cs typeface="+mn-cs"/>
                        </a:rPr>
                        <a:t>Urban areas are areas where many people live and work, resulting in very dense development. The population density is higher than in the surrounding area. It is where buildings are close together. Urban is the opposite of rural, where farm lands and nature are.</a:t>
                      </a:r>
                      <a:endParaRPr lang="en-GB" sz="900" b="0" dirty="0"/>
                    </a:p>
                  </a:txBody>
                  <a:tcPr/>
                </a:tc>
                <a:extLst>
                  <a:ext uri="{0D108BD9-81ED-4DB2-BD59-A6C34878D82A}">
                    <a16:rowId xmlns:a16="http://schemas.microsoft.com/office/drawing/2014/main" val="3415659481"/>
                  </a:ext>
                </a:extLst>
              </a:tr>
              <a:tr h="456377">
                <a:tc>
                  <a:txBody>
                    <a:bodyPr/>
                    <a:lstStyle/>
                    <a:p>
                      <a:r>
                        <a:rPr lang="en-GB" sz="1000" dirty="0" smtClean="0"/>
                        <a:t>Manufactured</a:t>
                      </a:r>
                      <a:endParaRPr lang="en-GB"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kern="1200" dirty="0" smtClean="0">
                          <a:solidFill>
                            <a:schemeClr val="dk1"/>
                          </a:solidFill>
                          <a:effectLst/>
                          <a:latin typeface="+mn-lt"/>
                          <a:ea typeface="+mn-ea"/>
                          <a:cs typeface="+mn-cs"/>
                        </a:rPr>
                        <a:t>Produced on a large scale using machinery.</a:t>
                      </a:r>
                    </a:p>
                    <a:p>
                      <a:endParaRPr lang="en-GB" sz="1000" dirty="0">
                        <a:latin typeface="+mn-lt"/>
                      </a:endParaRPr>
                    </a:p>
                  </a:txBody>
                  <a:tcPr/>
                </a:tc>
                <a:tc>
                  <a:txBody>
                    <a:bodyPr/>
                    <a:lstStyle/>
                    <a:p>
                      <a:r>
                        <a:rPr lang="en-GB" sz="1000" dirty="0" smtClean="0"/>
                        <a:t>Recycling</a:t>
                      </a:r>
                      <a:endParaRPr lang="en-GB" sz="1000" dirty="0"/>
                    </a:p>
                  </a:txBody>
                  <a:tcPr/>
                </a:tc>
                <a:tc>
                  <a:txBody>
                    <a:bodyPr/>
                    <a:lstStyle/>
                    <a:p>
                      <a:r>
                        <a:rPr lang="en-GB" sz="1000" b="0" i="0" kern="1200" dirty="0" smtClean="0">
                          <a:solidFill>
                            <a:schemeClr val="dk1"/>
                          </a:solidFill>
                          <a:effectLst/>
                          <a:latin typeface="+mn-lt"/>
                          <a:ea typeface="+mn-ea"/>
                          <a:cs typeface="+mn-cs"/>
                        </a:rPr>
                        <a:t>The action or process of converting waste into reusable material.</a:t>
                      </a:r>
                    </a:p>
                  </a:txBody>
                  <a:tcPr/>
                </a:tc>
                <a:extLst>
                  <a:ext uri="{0D108BD9-81ED-4DB2-BD59-A6C34878D82A}">
                    <a16:rowId xmlns:a16="http://schemas.microsoft.com/office/drawing/2014/main" val="1244668845"/>
                  </a:ext>
                </a:extLst>
              </a:tr>
              <a:tr h="583149">
                <a:tc>
                  <a:txBody>
                    <a:bodyPr/>
                    <a:lstStyle/>
                    <a:p>
                      <a:r>
                        <a:rPr lang="en-GB" sz="1000" dirty="0" smtClean="0"/>
                        <a:t>Invented</a:t>
                      </a:r>
                      <a:endParaRPr lang="en-GB" sz="1000" dirty="0"/>
                    </a:p>
                  </a:txBody>
                  <a:tcPr/>
                </a:tc>
                <a:tc>
                  <a:txBody>
                    <a:bodyPr/>
                    <a:lstStyle/>
                    <a:p>
                      <a:r>
                        <a:rPr lang="en-GB" sz="1000" b="0" i="0" kern="1200" baseline="0" dirty="0" smtClean="0">
                          <a:solidFill>
                            <a:schemeClr val="dk1"/>
                          </a:solidFill>
                          <a:effectLst/>
                          <a:latin typeface="+mn-lt"/>
                          <a:ea typeface="+mn-ea"/>
                          <a:cs typeface="+mn-cs"/>
                        </a:rPr>
                        <a:t>C</a:t>
                      </a:r>
                      <a:r>
                        <a:rPr lang="en-GB" sz="1000" b="0" i="0" kern="1200" dirty="0" smtClean="0">
                          <a:solidFill>
                            <a:schemeClr val="dk1"/>
                          </a:solidFill>
                          <a:effectLst/>
                          <a:latin typeface="+mn-lt"/>
                          <a:ea typeface="+mn-ea"/>
                          <a:cs typeface="+mn-cs"/>
                        </a:rPr>
                        <a:t>reate or design (something that has not existed before); be the originator of.</a:t>
                      </a:r>
                      <a:br>
                        <a:rPr lang="en-GB" sz="1000" b="0" i="0" kern="1200" dirty="0" smtClean="0">
                          <a:solidFill>
                            <a:schemeClr val="dk1"/>
                          </a:solidFill>
                          <a:effectLst/>
                          <a:latin typeface="+mn-lt"/>
                          <a:ea typeface="+mn-ea"/>
                          <a:cs typeface="+mn-cs"/>
                        </a:rPr>
                      </a:br>
                      <a:endParaRPr lang="en-GB" sz="1000" dirty="0">
                        <a:latin typeface="+mn-lt"/>
                      </a:endParaRPr>
                    </a:p>
                  </a:txBody>
                  <a:tcPr/>
                </a:tc>
                <a:tc>
                  <a:txBody>
                    <a:bodyPr/>
                    <a:lstStyle/>
                    <a:p>
                      <a:r>
                        <a:rPr lang="en-GB" sz="1000" dirty="0" smtClean="0"/>
                        <a:t>Impact</a:t>
                      </a:r>
                      <a:endParaRPr lang="en-GB"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kern="1200" dirty="0" smtClean="0">
                          <a:solidFill>
                            <a:schemeClr val="dk1"/>
                          </a:solidFill>
                          <a:effectLst/>
                          <a:latin typeface="+mn-lt"/>
                          <a:ea typeface="+mn-ea"/>
                          <a:cs typeface="+mn-cs"/>
                        </a:rPr>
                        <a:t>A marked effect or influence.</a:t>
                      </a:r>
                    </a:p>
                    <a:p>
                      <a:endParaRPr lang="en-GB" sz="1000" dirty="0"/>
                    </a:p>
                  </a:txBody>
                  <a:tcPr/>
                </a:tc>
                <a:extLst>
                  <a:ext uri="{0D108BD9-81ED-4DB2-BD59-A6C34878D82A}">
                    <a16:rowId xmlns:a16="http://schemas.microsoft.com/office/drawing/2014/main" val="2570349444"/>
                  </a:ext>
                </a:extLst>
              </a:tr>
              <a:tr h="456377">
                <a:tc>
                  <a:txBody>
                    <a:bodyPr/>
                    <a:lstStyle/>
                    <a:p>
                      <a:r>
                        <a:rPr lang="en-GB" sz="1000" dirty="0" smtClean="0"/>
                        <a:t>Observation</a:t>
                      </a:r>
                      <a:endParaRPr lang="en-GB" sz="1000" dirty="0"/>
                    </a:p>
                  </a:txBody>
                  <a:tcPr/>
                </a:tc>
                <a:tc>
                  <a:txBody>
                    <a:bodyPr/>
                    <a:lstStyle/>
                    <a:p>
                      <a:r>
                        <a:rPr lang="en-GB" sz="1000" b="0" i="0" kern="1200" dirty="0" smtClean="0">
                          <a:solidFill>
                            <a:schemeClr val="dk1"/>
                          </a:solidFill>
                          <a:effectLst/>
                          <a:latin typeface="+mn-lt"/>
                          <a:ea typeface="+mn-ea"/>
                          <a:cs typeface="+mn-cs"/>
                        </a:rPr>
                        <a:t>The action or process of closely observing or monitoring something or someone.</a:t>
                      </a:r>
                    </a:p>
                  </a:txBody>
                  <a:tcPr/>
                </a:tc>
                <a:tc>
                  <a:txBody>
                    <a:bodyPr/>
                    <a:lstStyle/>
                    <a:p>
                      <a:r>
                        <a:rPr lang="en-GB" sz="1000" dirty="0" smtClean="0"/>
                        <a:t>Facilities</a:t>
                      </a:r>
                      <a:endParaRPr lang="en-GB" sz="1000" dirty="0"/>
                    </a:p>
                  </a:txBody>
                  <a:tcPr/>
                </a:tc>
                <a:tc>
                  <a:txBody>
                    <a:bodyPr/>
                    <a:lstStyle/>
                    <a:p>
                      <a:r>
                        <a:rPr lang="en-GB" sz="1000" b="0" i="0" kern="1200" dirty="0" smtClean="0">
                          <a:solidFill>
                            <a:schemeClr val="dk1"/>
                          </a:solidFill>
                          <a:effectLst/>
                          <a:latin typeface="+mn-lt"/>
                          <a:ea typeface="+mn-ea"/>
                          <a:cs typeface="+mn-cs"/>
                        </a:rPr>
                        <a:t>A place, amenity, or piece of equipment provided for a particular purpose.</a:t>
                      </a:r>
                    </a:p>
                  </a:txBody>
                  <a:tcPr/>
                </a:tc>
                <a:extLst>
                  <a:ext uri="{0D108BD9-81ED-4DB2-BD59-A6C34878D82A}">
                    <a16:rowId xmlns:a16="http://schemas.microsoft.com/office/drawing/2014/main" val="423752223"/>
                  </a:ext>
                </a:extLst>
              </a:tr>
            </a:tbl>
          </a:graphicData>
        </a:graphic>
      </p:graphicFrame>
      <p:pic>
        <p:nvPicPr>
          <p:cNvPr id="16" name="Picture 15"/>
          <p:cNvPicPr/>
          <p:nvPr/>
        </p:nvPicPr>
        <p:blipFill>
          <a:blip r:embed="rId4"/>
          <a:stretch>
            <a:fillRect/>
          </a:stretch>
        </p:blipFill>
        <p:spPr>
          <a:xfrm>
            <a:off x="3403727" y="4455026"/>
            <a:ext cx="926465" cy="571500"/>
          </a:xfrm>
          <a:prstGeom prst="rect">
            <a:avLst/>
          </a:prstGeom>
        </p:spPr>
      </p:pic>
      <p:pic>
        <p:nvPicPr>
          <p:cNvPr id="17" name="Picture 16"/>
          <p:cNvPicPr/>
          <p:nvPr/>
        </p:nvPicPr>
        <p:blipFill>
          <a:blip r:embed="rId5"/>
          <a:stretch>
            <a:fillRect/>
          </a:stretch>
        </p:blipFill>
        <p:spPr>
          <a:xfrm>
            <a:off x="3525816" y="5988116"/>
            <a:ext cx="682286" cy="735121"/>
          </a:xfrm>
          <a:prstGeom prst="rect">
            <a:avLst/>
          </a:prstGeom>
        </p:spPr>
      </p:pic>
    </p:spTree>
    <p:extLst>
      <p:ext uri="{BB962C8B-B14F-4D97-AF65-F5344CB8AC3E}">
        <p14:creationId xmlns:p14="http://schemas.microsoft.com/office/powerpoint/2010/main" val="40874062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22490073"/>
              </p:ext>
            </p:extLst>
          </p:nvPr>
        </p:nvGraphicFramePr>
        <p:xfrm>
          <a:off x="321892" y="125010"/>
          <a:ext cx="11443065" cy="5717137"/>
        </p:xfrm>
        <a:graphic>
          <a:graphicData uri="http://schemas.openxmlformats.org/drawingml/2006/table">
            <a:tbl>
              <a:tblPr firstRow="1" bandRow="1">
                <a:tableStyleId>{5C22544A-7EE6-4342-B048-85BDC9FD1C3A}</a:tableStyleId>
              </a:tblPr>
              <a:tblGrid>
                <a:gridCol w="1767842">
                  <a:extLst>
                    <a:ext uri="{9D8B030D-6E8A-4147-A177-3AD203B41FA5}">
                      <a16:colId xmlns:a16="http://schemas.microsoft.com/office/drawing/2014/main" val="1570321957"/>
                    </a:ext>
                  </a:extLst>
                </a:gridCol>
                <a:gridCol w="3204190">
                  <a:extLst>
                    <a:ext uri="{9D8B030D-6E8A-4147-A177-3AD203B41FA5}">
                      <a16:colId xmlns:a16="http://schemas.microsoft.com/office/drawing/2014/main" val="4061377099"/>
                    </a:ext>
                  </a:extLst>
                </a:gridCol>
                <a:gridCol w="1848464">
                  <a:extLst>
                    <a:ext uri="{9D8B030D-6E8A-4147-A177-3AD203B41FA5}">
                      <a16:colId xmlns:a16="http://schemas.microsoft.com/office/drawing/2014/main" val="1443930864"/>
                    </a:ext>
                  </a:extLst>
                </a:gridCol>
                <a:gridCol w="4622569">
                  <a:extLst>
                    <a:ext uri="{9D8B030D-6E8A-4147-A177-3AD203B41FA5}">
                      <a16:colId xmlns:a16="http://schemas.microsoft.com/office/drawing/2014/main" val="370827274"/>
                    </a:ext>
                  </a:extLst>
                </a:gridCol>
              </a:tblGrid>
              <a:tr h="318763">
                <a:tc>
                  <a:txBody>
                    <a:bodyPr/>
                    <a:lstStyle/>
                    <a:p>
                      <a:pPr algn="ctr"/>
                      <a:r>
                        <a:rPr lang="en-GB" sz="1400" dirty="0" smtClean="0"/>
                        <a:t>Subject</a:t>
                      </a:r>
                      <a:endParaRPr lang="en-GB" sz="1400" dirty="0"/>
                    </a:p>
                  </a:txBody>
                  <a:tcPr/>
                </a:tc>
                <a:tc gridSpan="3">
                  <a:txBody>
                    <a:bodyPr/>
                    <a:lstStyle/>
                    <a:p>
                      <a:pPr algn="ctr"/>
                      <a:r>
                        <a:rPr lang="en-GB" sz="1400" dirty="0" smtClean="0"/>
                        <a:t>Term 5 Learning</a:t>
                      </a:r>
                      <a:endParaRPr lang="en-GB" sz="1400"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67687984"/>
                  </a:ext>
                </a:extLst>
              </a:tr>
              <a:tr h="796907">
                <a:tc>
                  <a:txBody>
                    <a:bodyPr/>
                    <a:lstStyle/>
                    <a:p>
                      <a:r>
                        <a:rPr lang="en-GB" sz="1100" dirty="0" smtClean="0"/>
                        <a:t>Core</a:t>
                      </a:r>
                      <a:r>
                        <a:rPr lang="en-GB" sz="1100" baseline="0" dirty="0" smtClean="0"/>
                        <a:t> </a:t>
                      </a:r>
                      <a:r>
                        <a:rPr lang="en-GB" sz="1100" dirty="0" smtClean="0"/>
                        <a:t>Text &amp; Writing</a:t>
                      </a:r>
                      <a:endParaRPr lang="en-GB" sz="1100" dirty="0"/>
                    </a:p>
                  </a:txBody>
                  <a:tcPr/>
                </a:tc>
                <a:tc>
                  <a:txBody>
                    <a:bodyPr/>
                    <a:lstStyle/>
                    <a:p>
                      <a:r>
                        <a:rPr lang="en-GB" sz="1100" baseline="0" dirty="0" smtClean="0"/>
                        <a:t>Week 1 and 2: </a:t>
                      </a:r>
                      <a:r>
                        <a:rPr lang="en-GB" sz="1100" kern="1200" dirty="0" smtClean="0">
                          <a:solidFill>
                            <a:schemeClr val="dk1"/>
                          </a:solidFill>
                          <a:effectLst/>
                          <a:latin typeface="+mn-lt"/>
                          <a:ea typeface="+mn-ea"/>
                          <a:cs typeface="+mn-cs"/>
                        </a:rPr>
                        <a:t>Fantasy narrative </a:t>
                      </a:r>
                    </a:p>
                    <a:p>
                      <a:endParaRPr lang="en-GB" sz="1100" kern="1200" dirty="0" smtClean="0">
                        <a:solidFill>
                          <a:schemeClr val="dk1"/>
                        </a:solidFill>
                        <a:effectLst/>
                        <a:latin typeface="+mn-lt"/>
                        <a:ea typeface="+mn-ea"/>
                        <a:cs typeface="+mn-cs"/>
                      </a:endParaRPr>
                    </a:p>
                    <a:p>
                      <a:r>
                        <a:rPr lang="en-GB" sz="1100" kern="1200" dirty="0" smtClean="0">
                          <a:solidFill>
                            <a:schemeClr val="dk1"/>
                          </a:solidFill>
                          <a:effectLst/>
                          <a:latin typeface="+mn-lt"/>
                          <a:ea typeface="+mn-ea"/>
                          <a:cs typeface="+mn-cs"/>
                        </a:rPr>
                        <a:t>Animation from Literacy Shed: Something Fishy </a:t>
                      </a:r>
                    </a:p>
                    <a:p>
                      <a:r>
                        <a:rPr lang="en-GB" sz="1100" u="sng" kern="1200" dirty="0" smtClean="0">
                          <a:solidFill>
                            <a:schemeClr val="dk1"/>
                          </a:solidFill>
                          <a:effectLst/>
                          <a:latin typeface="+mn-lt"/>
                          <a:ea typeface="+mn-ea"/>
                          <a:cs typeface="+mn-cs"/>
                          <a:hlinkClick r:id="rId2"/>
                        </a:rPr>
                        <a:t>https://www.literacyshed.com/something-fishy.html</a:t>
                      </a:r>
                      <a:r>
                        <a:rPr lang="en-GB" sz="1100" kern="1200" dirty="0" smtClean="0">
                          <a:solidFill>
                            <a:schemeClr val="dk1"/>
                          </a:solidFill>
                          <a:effectLst/>
                          <a:latin typeface="+mn-lt"/>
                          <a:ea typeface="+mn-ea"/>
                          <a:cs typeface="+mn-cs"/>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smtClean="0"/>
                        <a:t>Week 3:</a:t>
                      </a:r>
                      <a:r>
                        <a:rPr lang="en-GB" sz="1100" baseline="0" dirty="0" smtClean="0"/>
                        <a:t> Instructions on how to make a sock fish.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aseline="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aseline="0" dirty="0" smtClean="0"/>
                        <a:t>Week 4 and 5: </a:t>
                      </a:r>
                      <a:r>
                        <a:rPr lang="en-GB" sz="1100" kern="1200" dirty="0" smtClean="0">
                          <a:solidFill>
                            <a:schemeClr val="dk1"/>
                          </a:solidFill>
                          <a:effectLst/>
                          <a:latin typeface="+mn-lt"/>
                          <a:ea typeface="+mn-ea"/>
                          <a:cs typeface="+mn-cs"/>
                        </a:rPr>
                        <a:t>Non-chronological report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smtClean="0">
                          <a:solidFill>
                            <a:schemeClr val="dk1"/>
                          </a:solidFill>
                          <a:effectLst/>
                          <a:latin typeface="+mn-lt"/>
                          <a:ea typeface="+mn-ea"/>
                          <a:cs typeface="+mn-cs"/>
                        </a:rPr>
                        <a:t>Core</a:t>
                      </a:r>
                      <a:r>
                        <a:rPr lang="en-GB" sz="1100" kern="1200" baseline="0" dirty="0" smtClean="0">
                          <a:solidFill>
                            <a:schemeClr val="dk1"/>
                          </a:solidFill>
                          <a:effectLst/>
                          <a:latin typeface="+mn-lt"/>
                          <a:ea typeface="+mn-ea"/>
                          <a:cs typeface="+mn-cs"/>
                        </a:rPr>
                        <a:t> text:</a:t>
                      </a:r>
                      <a:r>
                        <a:rPr lang="en-GB" sz="1100" kern="1200" dirty="0" smtClean="0">
                          <a:solidFill>
                            <a:schemeClr val="dk1"/>
                          </a:solidFill>
                          <a:effectLst/>
                          <a:latin typeface="+mn-lt"/>
                          <a:ea typeface="+mn-ea"/>
                          <a:cs typeface="+mn-cs"/>
                        </a:rPr>
                        <a:t> A planet full of plastic/ Michael Recycle</a:t>
                      </a:r>
                      <a:endParaRPr lang="en-GB" sz="11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kern="1200" dirty="0" smtClean="0">
                        <a:solidFill>
                          <a:schemeClr val="dk1"/>
                        </a:solidFill>
                        <a:effectLst/>
                        <a:latin typeface="+mn-lt"/>
                        <a:ea typeface="+mn-ea"/>
                        <a:cs typeface="+mn-cs"/>
                      </a:endParaRPr>
                    </a:p>
                  </a:txBody>
                  <a:tcPr/>
                </a:tc>
                <a:extLst>
                  <a:ext uri="{0D108BD9-81ED-4DB2-BD59-A6C34878D82A}">
                    <a16:rowId xmlns:a16="http://schemas.microsoft.com/office/drawing/2014/main" val="266724361"/>
                  </a:ext>
                </a:extLst>
              </a:tr>
              <a:tr h="798811">
                <a:tc>
                  <a:txBody>
                    <a:bodyPr/>
                    <a:lstStyle/>
                    <a:p>
                      <a:r>
                        <a:rPr lang="en-GB" sz="1100" dirty="0" smtClean="0"/>
                        <a:t>Reading Skills</a:t>
                      </a:r>
                      <a:endParaRPr lang="en-GB" sz="1100" dirty="0"/>
                    </a:p>
                  </a:txBody>
                  <a:tcPr/>
                </a:tc>
                <a:tc gridSpan="3">
                  <a:txBody>
                    <a:bodyPr/>
                    <a:lstStyle/>
                    <a:p>
                      <a:r>
                        <a:rPr lang="en-GB" sz="1100" dirty="0" smtClean="0"/>
                        <a:t>Continuation of phase 5</a:t>
                      </a:r>
                      <a:r>
                        <a:rPr lang="en-GB" sz="1100" baseline="0" dirty="0" smtClean="0"/>
                        <a:t> and applying phonic knowledge and skills to decode words</a:t>
                      </a:r>
                      <a:endParaRPr lang="en-GB" sz="1100" dirty="0" smtClean="0"/>
                    </a:p>
                    <a:p>
                      <a:r>
                        <a:rPr lang="en-GB" sz="1100" dirty="0" smtClean="0"/>
                        <a:t>Reading words containing the suffixes –s, -</a:t>
                      </a:r>
                      <a:r>
                        <a:rPr lang="en-GB" sz="1100" dirty="0" err="1" smtClean="0"/>
                        <a:t>es</a:t>
                      </a:r>
                      <a:r>
                        <a:rPr lang="en-GB" sz="1100" dirty="0" smtClean="0"/>
                        <a:t>, -</a:t>
                      </a:r>
                      <a:r>
                        <a:rPr lang="en-GB" sz="1100" dirty="0" err="1" smtClean="0"/>
                        <a:t>ing</a:t>
                      </a:r>
                      <a:r>
                        <a:rPr lang="en-GB" sz="1100" dirty="0" smtClean="0"/>
                        <a:t>, -</a:t>
                      </a:r>
                      <a:r>
                        <a:rPr lang="en-GB" sz="1100" dirty="0" err="1" smtClean="0"/>
                        <a:t>ed</a:t>
                      </a:r>
                      <a:r>
                        <a:rPr lang="en-GB" sz="1100" dirty="0" smtClean="0"/>
                        <a:t>, -</a:t>
                      </a:r>
                      <a:r>
                        <a:rPr lang="en-GB" sz="1100" dirty="0" err="1" smtClean="0"/>
                        <a:t>er</a:t>
                      </a:r>
                      <a:r>
                        <a:rPr lang="en-GB" sz="1100" dirty="0" smtClean="0"/>
                        <a:t> and –</a:t>
                      </a:r>
                      <a:r>
                        <a:rPr lang="en-GB" sz="1100" dirty="0" err="1" smtClean="0"/>
                        <a:t>est</a:t>
                      </a:r>
                      <a:r>
                        <a:rPr lang="en-GB" sz="1100" dirty="0" smtClean="0"/>
                        <a:t> </a:t>
                      </a:r>
                    </a:p>
                    <a:p>
                      <a:r>
                        <a:rPr lang="en-GB" sz="1100" dirty="0" smtClean="0"/>
                        <a:t>Reading words</a:t>
                      </a:r>
                      <a:r>
                        <a:rPr lang="en-GB" sz="1100" baseline="0" dirty="0" smtClean="0"/>
                        <a:t> containing contractions e.g. I’m, I’ll, we’ll and understand that the apostrophe represent the omitted letter(s) </a:t>
                      </a:r>
                      <a:endParaRPr lang="en-GB" sz="1100" dirty="0" smtClean="0"/>
                    </a:p>
                    <a:p>
                      <a:r>
                        <a:rPr lang="en-GB" sz="1100" dirty="0" smtClean="0"/>
                        <a:t>Make predictions and inferences about the text</a:t>
                      </a:r>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227068104"/>
                  </a:ext>
                </a:extLst>
              </a:tr>
              <a:tr h="472588">
                <a:tc>
                  <a:txBody>
                    <a:bodyPr/>
                    <a:lstStyle/>
                    <a:p>
                      <a:r>
                        <a:rPr lang="en-GB" sz="1100" dirty="0" smtClean="0"/>
                        <a:t>Mathematics</a:t>
                      </a:r>
                      <a:endParaRPr lang="en-GB" sz="1100" dirty="0"/>
                    </a:p>
                  </a:txBody>
                  <a:tcPr/>
                </a:tc>
                <a:tc gridSpan="3">
                  <a:txBody>
                    <a:bodyPr/>
                    <a:lstStyle/>
                    <a:p>
                      <a:r>
                        <a:rPr lang="en-GB" sz="1100" baseline="0" dirty="0" smtClean="0"/>
                        <a:t>Multiplication and Division: Counting in steps of 2s, 5s and 10s, making equal groups, adding equal groups, making arrays, making doubles, grouping and sharing.</a:t>
                      </a:r>
                    </a:p>
                    <a:p>
                      <a:r>
                        <a:rPr lang="en-GB" sz="1100" baseline="0" dirty="0" smtClean="0"/>
                        <a:t>Fractions: Making a half, finding a half, making a quarter, finding a quarter.</a:t>
                      </a:r>
                      <a:endParaRPr lang="en-GB" sz="1100" dirty="0" smtClean="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51457985"/>
                  </a:ext>
                </a:extLst>
              </a:tr>
              <a:tr h="270949">
                <a:tc>
                  <a:txBody>
                    <a:bodyPr/>
                    <a:lstStyle/>
                    <a:p>
                      <a:r>
                        <a:rPr lang="en-GB" sz="1100" dirty="0" smtClean="0"/>
                        <a:t>Science</a:t>
                      </a:r>
                      <a:endParaRPr lang="en-GB" sz="1100" dirty="0"/>
                    </a:p>
                  </a:txBody>
                  <a:tcPr/>
                </a:tc>
                <a:tc gridSpan="3">
                  <a:txBody>
                    <a:bodyPr/>
                    <a:lstStyle/>
                    <a:p>
                      <a:r>
                        <a:rPr lang="en-GB" sz="1100" dirty="0" smtClean="0"/>
                        <a:t>Materials:</a:t>
                      </a:r>
                      <a:r>
                        <a:rPr lang="en-GB" sz="1100" baseline="0" dirty="0" smtClean="0"/>
                        <a:t> identify and name everyday materials, describe the physical properties of materials, compare and group materials based on their physical properties. </a:t>
                      </a:r>
                      <a:endParaRPr lang="en-GB" sz="1100"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428528163"/>
                  </a:ext>
                </a:extLst>
              </a:tr>
              <a:tr h="364885">
                <a:tc>
                  <a:txBody>
                    <a:bodyPr/>
                    <a:lstStyle/>
                    <a:p>
                      <a:r>
                        <a:rPr lang="en-GB" sz="1100" dirty="0" smtClean="0"/>
                        <a:t>Religious</a:t>
                      </a:r>
                      <a:r>
                        <a:rPr lang="en-GB" sz="1100" baseline="0" dirty="0" smtClean="0"/>
                        <a:t> Education</a:t>
                      </a:r>
                      <a:endParaRPr lang="en-GB" sz="1100" dirty="0"/>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smtClean="0"/>
                        <a:t>How should we care for others and the world (Judaism link).</a:t>
                      </a:r>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816168237"/>
                  </a:ext>
                </a:extLst>
              </a:tr>
              <a:tr h="257138">
                <a:tc>
                  <a:txBody>
                    <a:bodyPr/>
                    <a:lstStyle/>
                    <a:p>
                      <a:r>
                        <a:rPr lang="en-GB" sz="1100" dirty="0" smtClean="0"/>
                        <a:t>Computing</a:t>
                      </a:r>
                      <a:endParaRPr lang="en-GB" sz="1100" dirty="0"/>
                    </a:p>
                  </a:txBody>
                  <a:tcPr/>
                </a:tc>
                <a:tc gridSpan="3">
                  <a:txBody>
                    <a:bodyPr/>
                    <a:lstStyle/>
                    <a:p>
                      <a:r>
                        <a:rPr lang="en-GB" sz="1100" dirty="0" smtClean="0">
                          <a:solidFill>
                            <a:schemeClr val="tx1"/>
                          </a:solidFill>
                        </a:rPr>
                        <a:t>Programming using </a:t>
                      </a:r>
                      <a:r>
                        <a:rPr lang="en-GB" sz="1100" dirty="0" err="1" smtClean="0">
                          <a:solidFill>
                            <a:schemeClr val="tx1"/>
                          </a:solidFill>
                        </a:rPr>
                        <a:t>BeeBots</a:t>
                      </a:r>
                      <a:r>
                        <a:rPr lang="en-GB" sz="1100" baseline="0" dirty="0" smtClean="0">
                          <a:solidFill>
                            <a:schemeClr val="tx1"/>
                          </a:solidFill>
                        </a:rPr>
                        <a:t> </a:t>
                      </a:r>
                      <a:endParaRPr lang="en-GB" sz="1100" dirty="0">
                        <a:solidFill>
                          <a:schemeClr val="tx1"/>
                        </a:solidFill>
                      </a:endParaRPr>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6430088"/>
                  </a:ext>
                </a:extLst>
              </a:tr>
              <a:tr h="446268">
                <a:tc>
                  <a:txBody>
                    <a:bodyPr/>
                    <a:lstStyle/>
                    <a:p>
                      <a:r>
                        <a:rPr lang="en-GB" sz="1100" dirty="0" smtClean="0"/>
                        <a:t>Physical Education</a:t>
                      </a:r>
                      <a:endParaRPr lang="en-GB" sz="1100" dirty="0"/>
                    </a:p>
                  </a:txBody>
                  <a:tcPr/>
                </a:tc>
                <a:tc gridSpan="3">
                  <a:txBody>
                    <a:bodyPr/>
                    <a:lstStyle/>
                    <a:p>
                      <a:r>
                        <a:rPr lang="en-GB" sz="1100" dirty="0" smtClean="0">
                          <a:solidFill>
                            <a:schemeClr val="tx1"/>
                          </a:solidFill>
                        </a:rPr>
                        <a:t>Dance</a:t>
                      </a:r>
                      <a:r>
                        <a:rPr lang="en-GB" sz="1100" baseline="0" dirty="0" smtClean="0">
                          <a:solidFill>
                            <a:schemeClr val="tx1"/>
                          </a:solidFill>
                        </a:rPr>
                        <a:t> (oceans) </a:t>
                      </a:r>
                      <a:endParaRPr lang="en-GB" sz="1100" dirty="0" smtClean="0">
                        <a:solidFill>
                          <a:schemeClr val="tx1"/>
                        </a:solidFill>
                      </a:endParaRPr>
                    </a:p>
                    <a:p>
                      <a:r>
                        <a:rPr lang="en-GB" sz="1100" dirty="0" smtClean="0">
                          <a:solidFill>
                            <a:schemeClr val="tx1"/>
                          </a:solidFill>
                        </a:rPr>
                        <a:t>Catching</a:t>
                      </a:r>
                      <a:endParaRPr lang="en-GB" sz="1100" dirty="0">
                        <a:solidFill>
                          <a:schemeClr val="tx1"/>
                        </a:solidFill>
                      </a:endParaRPr>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890642279"/>
                  </a:ext>
                </a:extLst>
              </a:tr>
              <a:tr h="364885">
                <a:tc>
                  <a:txBody>
                    <a:bodyPr/>
                    <a:lstStyle/>
                    <a:p>
                      <a:r>
                        <a:rPr lang="en-GB" sz="1100" dirty="0" smtClean="0"/>
                        <a:t>Geography</a:t>
                      </a:r>
                      <a:endParaRPr lang="en-GB" sz="1100" dirty="0"/>
                    </a:p>
                  </a:txBody>
                  <a:tcPr/>
                </a:tc>
                <a:tc gridSpan="3">
                  <a:txBody>
                    <a:bodyPr/>
                    <a:lstStyle/>
                    <a:p>
                      <a:r>
                        <a:rPr lang="en-GB" sz="1100" kern="1200" dirty="0" smtClean="0">
                          <a:solidFill>
                            <a:schemeClr val="dk1"/>
                          </a:solidFill>
                          <a:effectLst/>
                          <a:latin typeface="+mn-lt"/>
                          <a:ea typeface="+mn-ea"/>
                          <a:cs typeface="+mn-cs"/>
                        </a:rPr>
                        <a:t>Focus on a local area and how it has changed over time from an environmental perspective.</a:t>
                      </a:r>
                      <a:endParaRPr lang="en-GB" sz="1100"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591832339"/>
                  </a:ext>
                </a:extLst>
              </a:tr>
              <a:tr h="364885">
                <a:tc>
                  <a:txBody>
                    <a:bodyPr/>
                    <a:lstStyle/>
                    <a:p>
                      <a:r>
                        <a:rPr lang="en-GB" sz="1100" dirty="0" smtClean="0"/>
                        <a:t>History</a:t>
                      </a:r>
                      <a:endParaRPr lang="en-GB" sz="1100" dirty="0"/>
                    </a:p>
                  </a:txBody>
                  <a:tcPr/>
                </a:tc>
                <a:tc gridSpan="3">
                  <a:txBody>
                    <a:bodyPr/>
                    <a:lstStyle/>
                    <a:p>
                      <a:r>
                        <a:rPr lang="en-GB" sz="1100" kern="1200" dirty="0" smtClean="0">
                          <a:solidFill>
                            <a:schemeClr val="dk1"/>
                          </a:solidFill>
                          <a:effectLst/>
                          <a:latin typeface="+mn-lt"/>
                          <a:ea typeface="+mn-ea"/>
                          <a:cs typeface="+mn-cs"/>
                        </a:rPr>
                        <a:t>The significant event of plastic being invented.</a:t>
                      </a:r>
                      <a:endParaRPr lang="en-GB" sz="1100"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54163739"/>
                  </a:ext>
                </a:extLst>
              </a:tr>
              <a:tr h="446268">
                <a:tc>
                  <a:txBody>
                    <a:bodyPr/>
                    <a:lstStyle/>
                    <a:p>
                      <a:r>
                        <a:rPr lang="en-GB" sz="1100" dirty="0" smtClean="0"/>
                        <a:t>Art and DT</a:t>
                      </a:r>
                      <a:endParaRPr lang="en-GB" sz="1100" dirty="0"/>
                    </a:p>
                  </a:txBody>
                  <a:tcPr/>
                </a:tc>
                <a:tc gridSpan="3">
                  <a:txBody>
                    <a:bodyPr/>
                    <a:lstStyle/>
                    <a:p>
                      <a:r>
                        <a:rPr lang="en-GB" sz="1100" dirty="0" smtClean="0"/>
                        <a:t>3D Sculpture</a:t>
                      </a:r>
                      <a:r>
                        <a:rPr lang="en-GB" sz="1100" baseline="0" dirty="0" smtClean="0"/>
                        <a:t> – Create an ocean scene and sea creatures from recycled materials</a:t>
                      </a:r>
                      <a:endParaRPr lang="en-GB" sz="1100" dirty="0" smtClean="0"/>
                    </a:p>
                    <a:p>
                      <a:r>
                        <a:rPr lang="en-GB" sz="1100" dirty="0" smtClean="0"/>
                        <a:t>Textiles</a:t>
                      </a:r>
                      <a:r>
                        <a:rPr lang="en-GB" sz="1100" baseline="0" dirty="0" smtClean="0"/>
                        <a:t> – Create a sock fish</a:t>
                      </a:r>
                      <a:endParaRPr lang="en-GB" sz="1100"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381074574"/>
                  </a:ext>
                </a:extLst>
              </a:tr>
              <a:tr h="270949">
                <a:tc>
                  <a:txBody>
                    <a:bodyPr/>
                    <a:lstStyle/>
                    <a:p>
                      <a:r>
                        <a:rPr lang="en-GB" sz="1100" dirty="0" smtClean="0"/>
                        <a:t>Jigsaw</a:t>
                      </a:r>
                      <a:endParaRPr lang="en-GB" sz="1100" dirty="0"/>
                    </a:p>
                  </a:txBody>
                  <a:tcPr/>
                </a:tc>
                <a:tc gridSpan="3">
                  <a:txBody>
                    <a:bodyPr/>
                    <a:lstStyle/>
                    <a:p>
                      <a:r>
                        <a:rPr lang="en-GB" sz="1100" dirty="0" smtClean="0"/>
                        <a:t>Relationships</a:t>
                      </a:r>
                      <a:endParaRPr lang="en-GB" sz="1100"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071090644"/>
                  </a:ext>
                </a:extLst>
              </a:tr>
              <a:tr h="541899">
                <a:tc>
                  <a:txBody>
                    <a:bodyPr/>
                    <a:lstStyle/>
                    <a:p>
                      <a:r>
                        <a:rPr lang="en-GB" sz="1100" dirty="0" smtClean="0"/>
                        <a:t>Music</a:t>
                      </a:r>
                      <a:endParaRPr lang="en-GB" sz="1100" dirty="0"/>
                    </a:p>
                  </a:txBody>
                  <a:tcPr/>
                </a:tc>
                <a:tc gridSpan="3">
                  <a:txBody>
                    <a:bodyPr/>
                    <a:lstStyle/>
                    <a:p>
                      <a:r>
                        <a:rPr lang="en-GB" sz="1100" b="0" i="0" kern="1200" dirty="0" smtClean="0">
                          <a:solidFill>
                            <a:schemeClr val="dk1"/>
                          </a:solidFill>
                          <a:effectLst/>
                          <a:latin typeface="+mn-lt"/>
                          <a:ea typeface="+mn-ea"/>
                          <a:cs typeface="+mn-cs"/>
                        </a:rPr>
                        <a:t>‘Imagination’ – focus being on rhythm, beat and using imagination. Style of music – pop</a:t>
                      </a:r>
                      <a:endParaRPr lang="en-GB" sz="1100" b="0" i="0" kern="1200" dirty="0" smtClean="0">
                        <a:solidFill>
                          <a:srgbClr val="FF0000"/>
                        </a:solidFill>
                        <a:effectLst/>
                        <a:latin typeface="+mn-lt"/>
                        <a:ea typeface="+mn-ea"/>
                        <a:cs typeface="+mn-cs"/>
                      </a:endParaRPr>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757891469"/>
                  </a:ext>
                </a:extLst>
              </a:tr>
            </a:tbl>
          </a:graphicData>
        </a:graphic>
      </p:graphicFrame>
      <p:pic>
        <p:nvPicPr>
          <p:cNvPr id="1028" name="Picture 4" descr="http://www.sthelensprimaryalveston.org.uk/reception/wp-content/uploads/sites/14/2014/04/st-helens-logo-2015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24752" y="6085638"/>
            <a:ext cx="3467100" cy="71437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4"/>
          <a:stretch>
            <a:fillRect/>
          </a:stretch>
        </p:blipFill>
        <p:spPr>
          <a:xfrm>
            <a:off x="10358302" y="533818"/>
            <a:ext cx="652971" cy="651693"/>
          </a:xfrm>
          <a:prstGeom prst="rect">
            <a:avLst/>
          </a:prstGeom>
        </p:spPr>
      </p:pic>
      <p:pic>
        <p:nvPicPr>
          <p:cNvPr id="5" name="Picture 4"/>
          <p:cNvPicPr>
            <a:picLocks noChangeAspect="1"/>
          </p:cNvPicPr>
          <p:nvPr/>
        </p:nvPicPr>
        <p:blipFill>
          <a:blip r:embed="rId5"/>
          <a:stretch>
            <a:fillRect/>
          </a:stretch>
        </p:blipFill>
        <p:spPr>
          <a:xfrm>
            <a:off x="11044323" y="533818"/>
            <a:ext cx="687584" cy="651693"/>
          </a:xfrm>
          <a:prstGeom prst="rect">
            <a:avLst/>
          </a:prstGeom>
        </p:spPr>
      </p:pic>
    </p:spTree>
    <p:extLst>
      <p:ext uri="{BB962C8B-B14F-4D97-AF65-F5344CB8AC3E}">
        <p14:creationId xmlns:p14="http://schemas.microsoft.com/office/powerpoint/2010/main" val="23817743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1226</TotalTime>
  <Words>998</Words>
  <Application>Microsoft Office PowerPoint</Application>
  <PresentationFormat>Widescreen</PresentationFormat>
  <Paragraphs>103</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Integra Schools 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Adams</dc:creator>
  <cp:lastModifiedBy>Charlotte Paul</cp:lastModifiedBy>
  <cp:revision>77</cp:revision>
  <cp:lastPrinted>2020-01-16T10:08:31Z</cp:lastPrinted>
  <dcterms:created xsi:type="dcterms:W3CDTF">2020-01-06T13:49:07Z</dcterms:created>
  <dcterms:modified xsi:type="dcterms:W3CDTF">2022-04-27T08:23:04Z</dcterms:modified>
</cp:coreProperties>
</file>